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sldIdLst>
    <p:sldId id="257" r:id="rId2"/>
    <p:sldId id="262" r:id="rId3"/>
    <p:sldId id="263" r:id="rId4"/>
    <p:sldId id="264" r:id="rId5"/>
    <p:sldId id="266" r:id="rId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30"/>
    <p:restoredTop sz="94618"/>
  </p:normalViewPr>
  <p:slideViewPr>
    <p:cSldViewPr>
      <p:cViewPr varScale="1">
        <p:scale>
          <a:sx n="100" d="100"/>
          <a:sy n="100" d="100"/>
        </p:scale>
        <p:origin x="219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2684" y="5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9A32BE7-F2A6-45A8-8DD9-5A103F1E7C9D}" type="datetimeFigureOut">
              <a:rPr lang="zh-CN" altLang="en-US"/>
              <a:pPr>
                <a:defRPr/>
              </a:pPr>
              <a:t>2023/6/29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DAAA92-57CE-47F6-B0F8-23BCB56153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3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2B45E644-93AC-4EE0-927B-07974849FB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37CAC1B-6ED8-4A7E-89DE-EFB567B264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kumimoji="1" lang="en-US" altLang="zh-CN" b="1">
                <a:latin typeface="华文宋体" panose="02010600040101010101" pitchFamily="2" charset="-122"/>
                <a:ea typeface="华文宋体" panose="02010600040101010101" pitchFamily="2" charset="-122"/>
              </a:rPr>
              <a:t> ~ 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E8AD6F7E-0E43-4F12-8890-37C6D2CEE9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66F7ABD-07CE-41C1-985A-B80E0468921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020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4130" name="Rectangle 3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143000" y="2286000"/>
            <a:ext cx="77724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31" name="Rectangle 35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8288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23EF207-625F-4208-BE88-96098F7719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70080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64" name="Group 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65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6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7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8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9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0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1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2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3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4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5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6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7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8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9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0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1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2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3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4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5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6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7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8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9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0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1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2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3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grpSp>
        <p:nvGrpSpPr>
          <p:cNvPr id="1027" name="Group 34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33" name="Group 36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37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5" name="Rectangle 38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6" name="Rectangle 39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7" name="Rectangle 40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8" name="Rectangle 41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9" name="Rectangle 42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0" name="Rectangle 43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1" name="Rectangle 44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2" name="Rectangle 45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3" name="Rectangle 46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4" name="Rectangle 47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5" name="Rectangle 48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6" name="Rectangle 49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7" name="Rectangle 50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8" name="Rectangle 51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9" name="Rectangle 52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0" name="Rectangle 53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1" name="Rectangle 54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2" name="Rectangle 55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3" name="Rectangle 56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4" name="Rectangle 57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5" name="Rectangle 58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6" name="Rectangle 59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7" name="Rectangle 60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8" name="Rectangle 61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9" name="Rectangle 62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0" name="Rectangle 63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1" name="Rectangle 64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2" name="Rectangle 65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1029" name="Text Box 67"/>
          <p:cNvSpPr txBox="1">
            <a:spLocks noChangeArrowheads="1"/>
          </p:cNvSpPr>
          <p:nvPr/>
        </p:nvSpPr>
        <p:spPr bwMode="auto">
          <a:xfrm>
            <a:off x="0" y="1143000"/>
            <a:ext cx="5334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kumimoji="1" lang="zh-CN" altLang="zh-CN">
              <a:latin typeface="Times New Roman" pitchFamily="18" charset="0"/>
            </a:endParaRPr>
          </a:p>
        </p:txBody>
      </p:sp>
      <p:sp>
        <p:nvSpPr>
          <p:cNvPr id="1030" name="Text Box 68"/>
          <p:cNvSpPr txBox="1">
            <a:spLocks noChangeArrowheads="1"/>
          </p:cNvSpPr>
          <p:nvPr/>
        </p:nvSpPr>
        <p:spPr bwMode="auto">
          <a:xfrm>
            <a:off x="152400" y="1066800"/>
            <a:ext cx="381000" cy="45243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dirty="0">
                <a:solidFill>
                  <a:srgbClr val="33CCFF"/>
                </a:solidFill>
                <a:latin typeface="Times New Roman" pitchFamily="18" charset="0"/>
                <a:ea typeface="仿宋_GB2312" pitchFamily="49" charset="-122"/>
              </a:rPr>
              <a:t>东南大学专业技术职务晋升成果介绍</a:t>
            </a:r>
            <a:endParaRPr kumimoji="1" lang="en-US" altLang="zh-CN" dirty="0">
              <a:solidFill>
                <a:srgbClr val="33CCFF"/>
              </a:solidFill>
              <a:latin typeface="Times New Roman" pitchFamily="18" charset="0"/>
              <a:ea typeface="仿宋_GB2312" pitchFamily="49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t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30585" y="5622852"/>
            <a:ext cx="6565900" cy="64586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网络空间安全学院</a:t>
            </a:r>
            <a:b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68960" y="3140422"/>
            <a:ext cx="2089150" cy="685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kumimoji="0" lang="zh-CN" altLang="en-US" sz="4000" dirty="0">
                <a:solidFill>
                  <a:srgbClr val="FFCC00"/>
                </a:solidFill>
                <a:effectLst/>
                <a:ea typeface="黑体" pitchFamily="2" charset="-122"/>
              </a:rPr>
              <a:t>张玉健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18567" y="1556792"/>
            <a:ext cx="8389937" cy="616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400" b="1" dirty="0">
                <a:latin typeface="黑体" pitchFamily="2" charset="-122"/>
                <a:ea typeface="黑体" pitchFamily="2" charset="-122"/>
              </a:rPr>
              <a:t>专业技术岗 副教授 申报</a:t>
            </a:r>
            <a:endParaRPr kumimoji="1" lang="en-US" altLang="zh-CN" sz="3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630585" y="4147790"/>
            <a:ext cx="6565900" cy="64586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研究方向：网络空间安全</a:t>
            </a:r>
            <a:b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kern="0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>
            <a:extLst>
              <a:ext uri="{FF2B5EF4-FFF2-40B4-BE49-F238E27FC236}">
                <a16:creationId xmlns:a16="http://schemas.microsoft.com/office/drawing/2014/main" id="{A96C2C82-4C4C-4955-B738-69EC766C0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6913264" cy="4667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张玉健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简     历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05E1F16-EB0B-A134-CCD6-C6A7CE9BB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268760"/>
            <a:ext cx="8497440" cy="5056769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+mn-ea"/>
                <a:ea typeface="+mn-ea"/>
                <a:sym typeface="Symbol" panose="05050102010706020507" pitchFamily="18" charset="2"/>
              </a:rPr>
              <a:t>教育经历</a:t>
            </a:r>
            <a:endParaRPr kumimoji="1" lang="en-US" altLang="zh-CN" sz="2400" b="1" dirty="0">
              <a:solidFill>
                <a:srgbClr val="FFC000"/>
              </a:solidFill>
              <a:latin typeface="+mn-ea"/>
              <a:ea typeface="+mn-ea"/>
              <a:sym typeface="Symbol" panose="05050102010706020507" pitchFamily="18" charset="2"/>
            </a:endParaRPr>
          </a:p>
          <a:p>
            <a:pPr marL="17780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2018.2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5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新加坡南洋理工大学，联合培养博士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2014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2018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东南大学，计算机，博士（</a:t>
            </a:r>
            <a:r>
              <a:rPr kumimoji="1" lang="zh-CN" altLang="en-US" sz="2400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校优秀博士论文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2008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2010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东南大学，计算机，硕士（</a:t>
            </a:r>
            <a:r>
              <a:rPr kumimoji="1" lang="zh-CN" altLang="en-US" sz="2400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校优秀毕业生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2002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2006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东南大学，计算机，学士（</a:t>
            </a:r>
            <a:r>
              <a:rPr kumimoji="1" lang="zh-CN" altLang="en-US" sz="2400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校优秀毕业生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b="1" dirty="0">
              <a:solidFill>
                <a:srgbClr val="FFC000"/>
              </a:solidFill>
              <a:latin typeface="+mn-ea"/>
              <a:ea typeface="+mn-ea"/>
              <a:sym typeface="Symbol" panose="05050102010706020507" pitchFamily="18" charset="2"/>
            </a:endParaRPr>
          </a:p>
          <a:p>
            <a:pPr marL="342900" indent="-342900" eaLnBrk="1" hangingPunct="1">
              <a:spcBef>
                <a:spcPts val="18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+mn-ea"/>
                <a:ea typeface="+mn-ea"/>
                <a:sym typeface="Symbol" panose="05050102010706020507" pitchFamily="18" charset="2"/>
              </a:rPr>
              <a:t>工作经历</a:t>
            </a:r>
            <a:endParaRPr kumimoji="1" lang="zh-CN" altLang="en-US" sz="2400" b="1" dirty="0">
              <a:solidFill>
                <a:srgbClr val="FFC000"/>
              </a:solidFill>
              <a:latin typeface="+mn-ea"/>
              <a:ea typeface="+mn-ea"/>
            </a:endParaRPr>
          </a:p>
          <a:p>
            <a:pPr marL="177800" lvl="1" indent="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2019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至今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东南大学，讲师（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2019.01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定岗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）、硕导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 lvl="1" indent="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2022.6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12	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江苏省教育厅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，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网络安全与信息化工作专班</a:t>
            </a:r>
            <a:endParaRPr kumimoji="1" lang="en-US" altLang="zh-CN" sz="2400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 lvl="1" indent="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2010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2014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南京南瑞继保电气有限公司，研发工程师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 lvl="1" indent="0">
              <a:spcBef>
                <a:spcPct val="3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2006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2008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东南大学，网络与信息中心，助教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47D8413-9C92-A7E3-81BC-7452A14E17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9"/>
          <a:stretch/>
        </p:blipFill>
        <p:spPr>
          <a:xfrm>
            <a:off x="7812360" y="260648"/>
            <a:ext cx="1263774" cy="16035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>
            <a:extLst>
              <a:ext uri="{FF2B5EF4-FFF2-40B4-BE49-F238E27FC236}">
                <a16:creationId xmlns:a16="http://schemas.microsoft.com/office/drawing/2014/main" id="{AF2BBAFB-5588-44BB-B039-3E6A5554C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70535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张玉健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任现职以来教学工作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90DACB01-2387-B7D0-C401-C5940D651C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196752"/>
            <a:ext cx="8497440" cy="4318105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sym typeface="Symbol" panose="05050102010706020507" pitchFamily="18" charset="2"/>
              </a:rPr>
              <a:t>授课情况（每年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144</a:t>
            </a:r>
            <a:r>
              <a:rPr kumimoji="1" lang="zh-CN" altLang="en-US" sz="2400" b="1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sym typeface="Symbol" panose="05050102010706020507" pitchFamily="18" charset="2"/>
              </a:rPr>
              <a:t>学时）             </a:t>
            </a: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2019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至今</a:t>
            </a:r>
            <a:r>
              <a:rPr kumimoji="1" lang="en-US" altLang="zh-CN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计算机组成原理，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80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学时（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2020</a:t>
            </a:r>
            <a:r>
              <a:rPr kumimoji="1" lang="zh-CN" altLang="en-US" sz="2400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评教：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1/30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～至今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网络安全实验基础，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32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学时（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2020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评教：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1/9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2021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～至今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网络安全综合课程设计，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32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学时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～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2021	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形势与政策，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16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学时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342900" indent="-342900">
              <a:spcBef>
                <a:spcPts val="18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sym typeface="Symbol" panose="05050102010706020507" pitchFamily="18" charset="2"/>
              </a:rPr>
              <a:t>教学业绩</a:t>
            </a:r>
            <a:endParaRPr kumimoji="1" lang="en-US" altLang="zh-CN" sz="2400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2021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年，东南大学授课竞赛二等奖（</a:t>
            </a:r>
            <a:r>
              <a:rPr kumimoji="1" lang="zh-CN" altLang="en-US" sz="2400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  <a:sym typeface="Symbol" panose="05050102010706020507" pitchFamily="18" charset="2"/>
              </a:rPr>
              <a:t>一等奖空缺，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10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人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/232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2021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年，东南大学优秀本科毕设指导老师（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17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级，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人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/77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）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177800">
              <a:spcBef>
                <a:spcPct val="20000"/>
              </a:spcBef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2020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年，东南大学授课竞赛三等奖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>
            <a:extLst>
              <a:ext uri="{FF2B5EF4-FFF2-40B4-BE49-F238E27FC236}">
                <a16:creationId xmlns:a16="http://schemas.microsoft.com/office/drawing/2014/main" id="{076E521C-B79A-4A97-9886-694F097E4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70535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张玉健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任现职以来科研工作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71F4B919-61C2-B7F1-8B31-D53DB29C4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166315"/>
            <a:ext cx="8137400" cy="5503045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主持的科研项目（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总经费</a:t>
            </a:r>
            <a:r>
              <a:rPr kumimoji="1" lang="en-US" altLang="zh-CN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75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万元</a:t>
            </a:r>
            <a:r>
              <a:rPr kumimoji="1" lang="zh-CN" altLang="en-US" sz="2400" b="1" dirty="0">
                <a:solidFill>
                  <a:srgbClr val="FFC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）</a:t>
            </a:r>
            <a:endParaRPr kumimoji="1" lang="en-US" altLang="zh-CN" sz="2400" b="1" dirty="0">
              <a:solidFill>
                <a:srgbClr val="FFC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中央军委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KJW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项目，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国家级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25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万元，已结项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ZB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预研重点实验室基金，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省部级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万元，进行中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江苏省自然科学基金，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省部级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万元，已结项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1800"/>
              </a:spcBef>
              <a:buFont typeface="Wingdings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发表的论文和专利（</a:t>
            </a:r>
            <a:r>
              <a:rPr kumimoji="1" lang="en-US" altLang="zh-CN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r>
              <a:rPr kumimoji="1" lang="en-US" altLang="zh-CN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+6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项）</a:t>
            </a:r>
            <a:endParaRPr kumimoji="1" lang="en-US" altLang="zh-CN" sz="2400" b="1" dirty="0">
              <a:solidFill>
                <a:srgbClr val="FFC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第一作者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SCI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EI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期刊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EI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会议、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篇中文核心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通讯作者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EI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会议、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篇中文，共同作者期刊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会议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篇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第一作者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授权发明专利</a:t>
            </a:r>
            <a:r>
              <a:rPr kumimoji="1"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项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、另有申请中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项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1800"/>
              </a:spcBef>
              <a:buFont typeface="Wingdings" pitchFamily="2" charset="2"/>
              <a:buChar char="Ø"/>
            </a:pP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网络安全领域贡献（</a:t>
            </a:r>
            <a:r>
              <a:rPr kumimoji="1" lang="en-US" altLang="zh-CN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个</a:t>
            </a:r>
            <a:r>
              <a:rPr kumimoji="1" lang="en-US" altLang="zh-CN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+4</a:t>
            </a:r>
            <a:r>
              <a:rPr kumimoji="1" lang="zh-CN" altLang="en-US" sz="2400" b="1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个）</a:t>
            </a:r>
            <a:endParaRPr kumimoji="1" lang="en-US" altLang="zh-CN" sz="2400" b="1" dirty="0">
              <a:solidFill>
                <a:srgbClr val="FFC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研制并开源网络安全</a:t>
            </a:r>
            <a:r>
              <a:rPr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漏洞挖掘工具</a:t>
            </a:r>
            <a:r>
              <a:rPr lang="en-US" altLang="zh-CN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solidFill>
                  <a:srgbClr val="FFC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个</a:t>
            </a:r>
            <a:endParaRPr lang="en-US" altLang="zh-CN" sz="2400" dirty="0">
              <a:solidFill>
                <a:srgbClr val="FFC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研究成果报送网络安全漏洞</a:t>
            </a:r>
            <a:r>
              <a:rPr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个，其中确认</a:t>
            </a:r>
            <a:r>
              <a:rPr lang="en-US" altLang="zh-CN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CVE 4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个</a:t>
            </a:r>
            <a:endParaRPr lang="en-US" altLang="zh-CN" sz="2400" dirty="0">
              <a:solidFill>
                <a:srgbClr val="FFCC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>
            <a:extLst>
              <a:ext uri="{FF2B5EF4-FFF2-40B4-BE49-F238E27FC236}">
                <a16:creationId xmlns:a16="http://schemas.microsoft.com/office/drawing/2014/main" id="{2C82CCEF-5369-4202-8CB7-F7B145AD4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70535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张玉健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其他亮点工作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FDF0A9B-1760-9DCD-D45F-469F82282D93}"/>
              </a:ext>
            </a:extLst>
          </p:cNvPr>
          <p:cNvSpPr/>
          <p:nvPr/>
        </p:nvSpPr>
        <p:spPr>
          <a:xfrm>
            <a:off x="827088" y="1181065"/>
            <a:ext cx="7993384" cy="5152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校内服务</a:t>
            </a:r>
            <a:endParaRPr lang="en-US" altLang="zh-CN" sz="2400" b="1" dirty="0">
              <a:solidFill>
                <a:srgbClr val="FFCC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网络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空间安全学院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2019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级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班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TSong" panose="02010600040101010101" pitchFamily="2" charset="-122"/>
                <a:cs typeface="Times New Roman" panose="02020603050405020304" pitchFamily="18" charset="0"/>
              </a:rPr>
              <a:t>班主任</a:t>
            </a:r>
            <a:endParaRPr lang="en-US" altLang="zh-CN" sz="2400" dirty="0">
              <a:solidFill>
                <a:srgbClr val="FFCC00"/>
              </a:solidFill>
              <a:latin typeface="Times New Roman" panose="02020603050405020304" pitchFamily="18" charset="0"/>
              <a:ea typeface="STSong" panose="0201060004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积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极参与</a:t>
            </a:r>
            <a:r>
              <a:rPr lang="en-US" altLang="zh-CN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SRTP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指导评审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学生座谈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学院</a:t>
            </a:r>
            <a:r>
              <a:rPr lang="en-US" altLang="zh-CN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学科评估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等，担任学院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校企合作秘书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，积极参加</a:t>
            </a:r>
            <a:r>
              <a:rPr lang="zh-CN" altLang="en-US" sz="2400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抗疫志愿者</a:t>
            </a:r>
            <a:r>
              <a:rPr kumimoji="1" lang="zh-CN" altLang="en-US" sz="2400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工作</a:t>
            </a:r>
            <a:endParaRPr kumimoji="1" lang="en-US" altLang="zh-CN" sz="24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每年参加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学习困难生补课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高考招生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工作</a:t>
            </a:r>
            <a:endParaRPr kumimoji="1"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获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年度考核优秀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、学院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优秀共产党员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2021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）</a:t>
            </a:r>
            <a:endParaRPr kumimoji="1" lang="en-US" altLang="zh-CN" sz="2400" dirty="0">
              <a:latin typeface="Times New Roman" panose="02020603050405020304" pitchFamily="18" charset="0"/>
              <a:ea typeface="华文宋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FCC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社会服务</a:t>
            </a:r>
            <a:endParaRPr lang="en-US" altLang="zh-CN" sz="2400" b="1" dirty="0">
              <a:solidFill>
                <a:srgbClr val="FFCC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党的二十大全省教育系统网络安全保障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工作专班成员</a:t>
            </a:r>
            <a:endParaRPr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中国网安协会、江苏省信息技术应用学会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专委会秘书长</a:t>
            </a:r>
            <a:endParaRPr lang="en-US" altLang="zh-CN" sz="2400" dirty="0">
              <a:solidFill>
                <a:srgbClr val="FFCC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IEEE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ICPADS</a:t>
            </a:r>
            <a:r>
              <a:rPr kumimoji="1" lang="zh-CN" altLang="en-US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en-US" altLang="zh-CN" sz="2400" dirty="0">
                <a:latin typeface="Times New Roman" panose="02020603050405020304" pitchFamily="18" charset="0"/>
                <a:ea typeface="华文宋体" panose="02010600040101010101" pitchFamily="2" charset="-122"/>
                <a:cs typeface="Times New Roman" panose="02020603050405020304" pitchFamily="18" charset="0"/>
              </a:rPr>
              <a:t>TVT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等国际会议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组织人</a:t>
            </a:r>
            <a:r>
              <a:rPr kumimoji="1"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和期刊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审稿人</a:t>
            </a:r>
            <a:endParaRPr lang="en-US" altLang="zh-CN" sz="2400" dirty="0">
              <a:solidFill>
                <a:srgbClr val="FFCC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82600" indent="-304800" algn="just">
              <a:spcBef>
                <a:spcPct val="30000"/>
              </a:spcBef>
              <a:buFont typeface="+mj-lt"/>
              <a:buAutoNum type="arabicPeriod"/>
            </a:pP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江苏省信息安全测试员竞赛</a:t>
            </a:r>
            <a:r>
              <a:rPr lang="zh-CN" altLang="en-US" sz="2400" dirty="0">
                <a:solidFill>
                  <a:srgbClr val="FFCC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教师组优胜奖</a:t>
            </a: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8/500</a:t>
            </a:r>
            <a:r>
              <a:rPr lang="zh-CN" altLang="en-US" sz="2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24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430919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1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6666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5C5CE7"/>
      </a:accent6>
      <a:hlink>
        <a:srgbClr val="CCCCFF"/>
      </a:hlink>
      <a:folHlink>
        <a:srgbClr val="CC99FF"/>
      </a:folHlink>
    </a:clrScheme>
    <a:fontScheme name="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559</Words>
  <Application>Microsoft Macintosh PowerPoint</Application>
  <PresentationFormat>全屏显示(4:3)</PresentationFormat>
  <Paragraphs>50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黑体</vt:lpstr>
      <vt:lpstr>华文宋体</vt:lpstr>
      <vt:lpstr>宋体</vt:lpstr>
      <vt:lpstr>宋体</vt:lpstr>
      <vt:lpstr>Arial</vt:lpstr>
      <vt:lpstr>Calibri</vt:lpstr>
      <vt:lpstr>Times New Roman</vt:lpstr>
      <vt:lpstr>Wingdings</vt:lpstr>
      <vt:lpstr>1</vt:lpstr>
      <vt:lpstr>网络空间安全学院 </vt:lpstr>
      <vt:lpstr>PowerPoint 演示文稿</vt:lpstr>
      <vt:lpstr>PowerPoint 演示文稿</vt:lpstr>
      <vt:lpstr>PowerPoint 演示文稿</vt:lpstr>
      <vt:lpstr>PowerPoint 演示文稿</vt:lpstr>
    </vt:vector>
  </TitlesOfParts>
  <Company>doem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北京工业大学</dc:title>
  <dc:creator>nsfc</dc:creator>
  <cp:lastModifiedBy>张玉健</cp:lastModifiedBy>
  <cp:revision>55</cp:revision>
  <dcterms:created xsi:type="dcterms:W3CDTF">2006-07-18T00:09:42Z</dcterms:created>
  <dcterms:modified xsi:type="dcterms:W3CDTF">2023-06-29T06:32:42Z</dcterms:modified>
</cp:coreProperties>
</file>