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sldIdLst>
    <p:sldId id="257" r:id="rId2"/>
    <p:sldId id="262" r:id="rId3"/>
    <p:sldId id="263" r:id="rId4"/>
    <p:sldId id="264" r:id="rId5"/>
    <p:sldId id="266" r:id="rId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2684" y="5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9A32BE7-F2A6-45A8-8DD9-5A103F1E7C9D}" type="datetimeFigureOut">
              <a:rPr lang="zh-CN" altLang="en-US"/>
              <a:pPr>
                <a:defRPr/>
              </a:pPr>
              <a:t>2023/6/29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DAAA92-57CE-47F6-B0F8-23BCB56153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36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2B45E644-93AC-4EE0-927B-07974849FB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F37CAC1B-6ED8-4A7E-89DE-EFB567B264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kumimoji="1" lang="en-US" altLang="zh-CN" b="1">
                <a:latin typeface="华文宋体" panose="02010600040101010101" pitchFamily="2" charset="-122"/>
                <a:ea typeface="华文宋体" panose="02010600040101010101" pitchFamily="2" charset="-122"/>
              </a:rPr>
              <a:t> ~ </a:t>
            </a:r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E8AD6F7E-0E43-4F12-8890-37C6D2CEE9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66F7ABD-07CE-41C1-985A-B80E0468921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020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EDAAA92-57CE-47F6-B0F8-23BCB56153E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001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4130" name="Rectangle 3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143000" y="2286000"/>
            <a:ext cx="77724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31" name="Rectangle 35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8288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23EF207-625F-4208-BE88-96098F77197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70080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64" name="Group 4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65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6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7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8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9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0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1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2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3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4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5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6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7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8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9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0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1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2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3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4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5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6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7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8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9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0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1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2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3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grpSp>
        <p:nvGrpSpPr>
          <p:cNvPr id="1027" name="Group 34"/>
          <p:cNvGrpSpPr>
            <a:grpSpLocks/>
          </p:cNvGrpSpPr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33" name="Group 36"/>
            <p:cNvGrpSpPr>
              <a:grpSpLocks/>
            </p:cNvGrpSpPr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37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5" name="Rectangle 38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6" name="Rectangle 39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7" name="Rectangle 40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8" name="Rectangle 41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9" name="Rectangle 42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0" name="Rectangle 43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1" name="Rectangle 44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2" name="Rectangle 45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3" name="Rectangle 46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4" name="Rectangle 47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5" name="Rectangle 48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6" name="Rectangle 49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7" name="Rectangle 50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8" name="Rectangle 51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9" name="Rectangle 52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0" name="Rectangle 53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1" name="Rectangle 54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2" name="Rectangle 55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3" name="Rectangle 56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4" name="Rectangle 57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5" name="Rectangle 58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6" name="Rectangle 59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7" name="Rectangle 60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8" name="Rectangle 61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9" name="Rectangle 62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0" name="Rectangle 63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1" name="Rectangle 64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2" name="Rectangle 65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1029" name="Text Box 67"/>
          <p:cNvSpPr txBox="1">
            <a:spLocks noChangeArrowheads="1"/>
          </p:cNvSpPr>
          <p:nvPr/>
        </p:nvSpPr>
        <p:spPr bwMode="auto">
          <a:xfrm>
            <a:off x="0" y="1143000"/>
            <a:ext cx="5334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kumimoji="1" lang="zh-CN" altLang="zh-CN">
              <a:latin typeface="Times New Roman" pitchFamily="18" charset="0"/>
            </a:endParaRPr>
          </a:p>
        </p:txBody>
      </p:sp>
      <p:sp>
        <p:nvSpPr>
          <p:cNvPr id="1030" name="Text Box 68"/>
          <p:cNvSpPr txBox="1">
            <a:spLocks noChangeArrowheads="1"/>
          </p:cNvSpPr>
          <p:nvPr/>
        </p:nvSpPr>
        <p:spPr bwMode="auto">
          <a:xfrm>
            <a:off x="152400" y="1066800"/>
            <a:ext cx="381000" cy="45243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dirty="0">
                <a:solidFill>
                  <a:srgbClr val="33CCFF"/>
                </a:solidFill>
                <a:latin typeface="Times New Roman" pitchFamily="18" charset="0"/>
                <a:ea typeface="仿宋_GB2312" pitchFamily="49" charset="-122"/>
              </a:rPr>
              <a:t>东南大学专业技术职务晋升成果介绍</a:t>
            </a:r>
            <a:endParaRPr kumimoji="1" lang="en-US" altLang="zh-CN" dirty="0">
              <a:solidFill>
                <a:srgbClr val="33CCFF"/>
              </a:solidFill>
              <a:latin typeface="Times New Roman" pitchFamily="18" charset="0"/>
              <a:ea typeface="仿宋_GB2312" pitchFamily="49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8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t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664" y="5623398"/>
            <a:ext cx="6565900" cy="64586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网络空间安全学院</a:t>
            </a:r>
            <a:b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14031" y="3140968"/>
            <a:ext cx="2089150" cy="685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buFont typeface="Wingdings" pitchFamily="2" charset="2"/>
              <a:buNone/>
            </a:pPr>
            <a:r>
              <a:rPr kumimoji="0" lang="zh-CN" altLang="en-US" sz="4000" dirty="0">
                <a:solidFill>
                  <a:srgbClr val="FFCC00"/>
                </a:solidFill>
                <a:effectLst/>
                <a:ea typeface="黑体" pitchFamily="2" charset="-122"/>
              </a:rPr>
              <a:t>付华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54063" y="1557338"/>
            <a:ext cx="8389937" cy="616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400" b="1" dirty="0">
                <a:latin typeface="黑体" pitchFamily="2" charset="-122"/>
                <a:ea typeface="黑体" pitchFamily="2" charset="-122"/>
              </a:rPr>
              <a:t>专业技术岗 副教授 申报</a:t>
            </a:r>
            <a:endParaRPr kumimoji="1" lang="en-US" altLang="zh-CN" sz="3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534492" y="4174717"/>
            <a:ext cx="6565900" cy="64586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研究方向：物理层安全</a:t>
            </a:r>
            <a:b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kern="0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>
            <a:extLst>
              <a:ext uri="{FF2B5EF4-FFF2-40B4-BE49-F238E27FC236}">
                <a16:creationId xmlns:a16="http://schemas.microsoft.com/office/drawing/2014/main" id="{A96C2C82-4C4C-4955-B738-69EC766C0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51019"/>
            <a:ext cx="7993384" cy="4667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付华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网安学院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       简     历                                           </a:t>
            </a:r>
          </a:p>
        </p:txBody>
      </p:sp>
      <p:sp>
        <p:nvSpPr>
          <p:cNvPr id="5123" name="Text Box 4">
            <a:extLst>
              <a:ext uri="{FF2B5EF4-FFF2-40B4-BE49-F238E27FC236}">
                <a16:creationId xmlns:a16="http://schemas.microsoft.com/office/drawing/2014/main" id="{3ACA2FE6-010C-4E22-A054-B7A0B3484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300163"/>
            <a:ext cx="8137525" cy="4561249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2011 ~ 2015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法国雷恩国立应用科学学院     博士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>
              <a:spcBef>
                <a:spcPct val="30000"/>
              </a:spcBef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2008 ~ 2011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 法国波尔多综合理工学院  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工程师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/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硕士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>
              <a:spcBef>
                <a:spcPct val="30000"/>
              </a:spcBef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2010 ~ 2011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 法国波尔多第一大学                 硕士</a:t>
            </a:r>
          </a:p>
          <a:p>
            <a:pPr>
              <a:spcBef>
                <a:spcPct val="30000"/>
              </a:spcBef>
            </a:pP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2005 ~ 2008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 法国里昂马丁中学工程师学院 本科</a:t>
            </a:r>
            <a:b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                  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预备班</a:t>
            </a:r>
          </a:p>
          <a:p>
            <a:pPr eaLnBrk="1" hangingPunct="1"/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eaLnBrk="1" hangingPunct="1"/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2019.03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至今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	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东南大学网络空间安全学院      讲师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2015 ~ 2018    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　</a:t>
            </a:r>
            <a:r>
              <a:rPr kumimoji="1" lang="en-US" altLang="zh-CN" sz="24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	</a:t>
            </a:r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加拿大舍布鲁克大学                  博士后</a:t>
            </a: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  <a:sym typeface="Symbol" panose="05050102010706020507" pitchFamily="18" charset="2"/>
            </a:endParaRPr>
          </a:p>
          <a:p>
            <a:pPr eaLnBrk="1" hangingPunct="1"/>
            <a:r>
              <a:rPr kumimoji="1" lang="zh-CN" altLang="en-US" sz="2400" b="1" dirty="0"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            </a:t>
            </a:r>
          </a:p>
          <a:p>
            <a:pPr>
              <a:spcBef>
                <a:spcPct val="20000"/>
              </a:spcBef>
            </a:pPr>
            <a:endParaRPr kumimoji="1" lang="en-US" altLang="zh-CN" sz="24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>
            <a:extLst>
              <a:ext uri="{FF2B5EF4-FFF2-40B4-BE49-F238E27FC236}">
                <a16:creationId xmlns:a16="http://schemas.microsoft.com/office/drawing/2014/main" id="{AF2BBAFB-5588-44BB-B039-3E6A5554C0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806539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付华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网安学院    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任现职以来教学工作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A4D6A456-DBFC-49D1-91DC-9DE9F8A8D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300163"/>
            <a:ext cx="8137525" cy="4690515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2022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2023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移动通信（研讨、全英）                 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48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                                                   （校级全英文精品课程）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2021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2022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通信原理                                             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64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2020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通信原理                                             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48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2020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形势与政策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(5)                                      8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2020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形势与政策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(6)                                      8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2019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至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2020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学年第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学期             网络空间安全数学基础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II                  40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-- 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累计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216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学时，平均每年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72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学时。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>
              <a:spcBef>
                <a:spcPct val="30000"/>
              </a:spcBef>
            </a:pP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285750" indent="-28575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获得第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29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届青年教师授课竞赛提名奖；</a:t>
            </a: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marL="285750" indent="-28575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指导本科毕业设计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4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名；</a:t>
            </a:r>
          </a:p>
          <a:p>
            <a:pPr marL="285750" indent="-28575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指导本科</a:t>
            </a:r>
            <a:r>
              <a:rPr kumimoji="1" lang="en-US" altLang="zh-CN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SRTP 1</a:t>
            </a:r>
            <a:r>
              <a:rPr kumimoji="1" lang="zh-CN" altLang="en-US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项。</a:t>
            </a:r>
          </a:p>
          <a:p>
            <a:pPr marL="285750" indent="-285750">
              <a:spcBef>
                <a:spcPct val="30000"/>
              </a:spcBef>
              <a:buFont typeface="Wingdings" panose="05000000000000000000" pitchFamily="2" charset="2"/>
              <a:buChar char="Ø"/>
            </a:pP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>
            <a:extLst>
              <a:ext uri="{FF2B5EF4-FFF2-40B4-BE49-F238E27FC236}">
                <a16:creationId xmlns:a16="http://schemas.microsoft.com/office/drawing/2014/main" id="{076E521C-B79A-4A97-9886-694F097E4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付华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网安学院    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任现职以来科研工作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D4D1AC5C-83F3-4997-BEC0-4EBCA349C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635" y="804422"/>
            <a:ext cx="8137525" cy="1760482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 algn="just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主持项目：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国家自然科学基金青年项目                                                                                         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24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</a:t>
            </a:r>
            <a:endParaRPr kumimoji="1" lang="en-US" altLang="zh-CN" sz="16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江苏省自然科学基金青年项目                                                                                     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</a:t>
            </a:r>
            <a:endParaRPr kumimoji="1" lang="en-US" altLang="zh-CN" sz="16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国家重点研发计划青年科学家项目子课题                 分割经费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46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万元，已到账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34.96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</a:t>
            </a:r>
            <a:endParaRPr kumimoji="1" lang="en-US" altLang="zh-CN" sz="16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--  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实际到款总经费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78.96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万元，年均到款经费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26.32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万元。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6381" y="3521503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发表论文（</a:t>
            </a:r>
            <a:r>
              <a:rPr kumimoji="1" lang="en-US" altLang="zh-CN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SCI 2</a:t>
            </a: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篇，</a:t>
            </a:r>
            <a:r>
              <a:rPr kumimoji="1" lang="en-US" altLang="zh-CN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1</a:t>
            </a: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篇</a:t>
            </a:r>
            <a:r>
              <a:rPr kumimoji="1" lang="en-US" altLang="zh-CN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SCI</a:t>
            </a: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待接收）：</a:t>
            </a:r>
            <a:endParaRPr kumimoji="1" lang="en-US" altLang="zh-CN" sz="2000" b="1" dirty="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lvl="0" algn="just">
              <a:spcBef>
                <a:spcPct val="30000"/>
              </a:spcBef>
            </a:pP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H. Fu, S. Roy and L. Peng, ``Asymptotic Performance Analysis of MMSE Receivers in  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Multicell MU-MIMO Systems,'' IEEE Transactions on Vehicular Technology, vol. 70, no. 9, 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pp. 9174-9189, Sep. 2021.                                                                JCR 1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区，影响因子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: 6.239.</a:t>
            </a:r>
          </a:p>
          <a:p>
            <a:pPr lvl="0" algn="just">
              <a:spcBef>
                <a:spcPct val="30000"/>
              </a:spcBef>
            </a:pP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H. Fu, M. </a:t>
            </a:r>
            <a:r>
              <a:rPr kumimoji="1" lang="en-US" altLang="zh-CN" sz="1600" b="1" dirty="0" err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Crussiere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and M. </a:t>
            </a:r>
            <a:r>
              <a:rPr kumimoji="1" lang="en-US" altLang="zh-CN" sz="1600" b="1" dirty="0" err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Helard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, ``Applying </a:t>
            </a:r>
            <a:r>
              <a:rPr kumimoji="1" lang="en-US" altLang="zh-CN" sz="1600" b="1" dirty="0" err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Nakagami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Distribution for BER Analysis of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Equal Gain Transmission in MU-MIMO Systems,'' International Journal of Electronics and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Communications, Jun. 2021.                                                            JCR 2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区，影响因子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: 3.169.</a:t>
            </a:r>
          </a:p>
          <a:p>
            <a:pPr lvl="0" algn="just">
              <a:spcBef>
                <a:spcPct val="30000"/>
              </a:spcBef>
            </a:pP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H. Fu, L. Peng, M.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Liu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and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A.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Hu,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`` Deep Learning Based RF Fingerprint Identification with 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Channel Effects Mitigation,'' IEEE Open Journal of the Communications Society,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Accept  </a:t>
            </a:r>
            <a:b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with Mandatory Revisions.                                                                    JCI 1</a:t>
            </a:r>
            <a:r>
              <a:rPr kumimoji="1" lang="zh-CN" altLang="en-US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区，影响因子</a:t>
            </a: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: 7.9.</a:t>
            </a:r>
          </a:p>
          <a:p>
            <a:pPr lvl="0" algn="just">
              <a:spcBef>
                <a:spcPct val="30000"/>
              </a:spcBef>
            </a:pPr>
            <a:endParaRPr kumimoji="1" lang="en-US" altLang="zh-CN" sz="1600" b="1" dirty="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lvl="0" algn="just">
              <a:spcBef>
                <a:spcPct val="30000"/>
              </a:spcBef>
            </a:pPr>
            <a:r>
              <a:rPr kumimoji="1" lang="en-US" altLang="zh-CN" sz="16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                                                           </a:t>
            </a: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D4D1AC5C-83F3-4997-BEC0-4EBCA349C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10" y="6362666"/>
            <a:ext cx="8065391" cy="400110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第一发明人授权发明专利 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3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项。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D4D1AC5C-83F3-4997-BEC0-4EBCA349C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17" y="2511558"/>
            <a:ext cx="8069787" cy="966418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 algn="just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参与项目：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华为公司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《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应对信令欺诈攻击的物理层安全技术研究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》《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以太网物理层安全关键技术</a:t>
            </a:r>
            <a:b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</a:b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  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研究项目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，广东省重点研发计划项目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《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量子密钥分发关键技术</a:t>
            </a:r>
            <a:r>
              <a:rPr kumimoji="1" lang="en-US" altLang="zh-CN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</a:t>
            </a:r>
            <a:r>
              <a:rPr kumimoji="1" lang="zh-CN" altLang="en-US" sz="16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。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>
            <a:extLst>
              <a:ext uri="{FF2B5EF4-FFF2-40B4-BE49-F238E27FC236}">
                <a16:creationId xmlns:a16="http://schemas.microsoft.com/office/drawing/2014/main" id="{2C82CCEF-5369-4202-8CB7-F7B145AD44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付华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网安学院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其他亮点工作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D4D1AC5C-83F3-4997-BEC0-4EBCA349C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021" y="4092748"/>
            <a:ext cx="8065391" cy="2000548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其他工作：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lvl="0" algn="just">
              <a:spcBef>
                <a:spcPct val="30000"/>
              </a:spcBef>
              <a:tabLst/>
            </a:pPr>
            <a:r>
              <a:rPr kumimoji="1" lang="en-US" altLang="zh-CN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     2022</a:t>
            </a: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年获得研究生导师资格，指导硕士研究生</a:t>
            </a:r>
            <a:r>
              <a:rPr kumimoji="1" lang="en-US" altLang="zh-CN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13</a:t>
            </a:r>
            <a:r>
              <a:rPr kumimoji="1" lang="zh-CN" altLang="en-US" sz="2000" b="1" dirty="0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Symbol" panose="05050102010706020507" pitchFamily="18" charset="2"/>
              </a:rPr>
              <a:t>名；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2021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年获得紫金青年学者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C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类资助；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2019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年至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2021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年担任学院外事秘书，协助组织了国际暑期学校项目；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     2019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年起每年参与学院的北京招生工作。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D4D1AC5C-83F3-4997-BEC0-4EBCA349C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021" y="1124744"/>
            <a:ext cx="8101457" cy="2554545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8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indent="-342900" algn="just">
              <a:spcBef>
                <a:spcPct val="3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做为双聘人员在“网络通信与安全紫金山实验室”的无线信道密钥分发研究中取得重大突破。解决了在高速移动环境下无线信道密钥分发的技术瓶颈，为中国自主车联网技术标准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C-V2X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提供了一种低成本</a:t>
            </a:r>
            <a:r>
              <a:rPr kumimoji="1" lang="zh-CN" altLang="en-US" sz="2000" b="1" dirty="0"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快速密钥分发方案。相关方案已在中汽创智科技有限公司实现了实车测试，并计划形成江苏省产业标准。其研究成果为国家重点研发计划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《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自主式交通系统运行及环境状态全息感知技术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青年科学家项目子课题 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《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交通感知信息多模传输网络轻量级安全可信交互技术</a:t>
            </a:r>
            <a:r>
              <a:rPr kumimoji="1" lang="en-US" altLang="zh-CN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》</a:t>
            </a:r>
            <a:r>
              <a:rPr kumimoji="1" lang="zh-CN" altLang="en-US" sz="2000" b="1" dirty="0">
                <a:latin typeface="华文宋体" panose="02010600040101010101" pitchFamily="2" charset="-122"/>
                <a:ea typeface="华文宋体" panose="02010600040101010101" pitchFamily="2" charset="-122"/>
              </a:rPr>
              <a:t>提供了重要支撑。</a:t>
            </a:r>
            <a:endParaRPr kumimoji="1" lang="en-US" altLang="zh-CN" sz="2000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9430919"/>
      </p:ext>
    </p:extLst>
  </p:cSld>
  <p:clrMapOvr>
    <a:masterClrMapping/>
  </p:clrMapOvr>
</p:sld>
</file>

<file path=ppt/theme/theme1.xml><?xml version="1.0" encoding="utf-8"?>
<a:theme xmlns:a="http://schemas.openxmlformats.org/drawingml/2006/main" name="1">
  <a:themeElements>
    <a:clrScheme name="1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6666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5C5CE7"/>
      </a:accent6>
      <a:hlink>
        <a:srgbClr val="CCCCFF"/>
      </a:hlink>
      <a:folHlink>
        <a:srgbClr val="CC99FF"/>
      </a:folHlink>
    </a:clrScheme>
    <a:fontScheme name="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1819</TotalTime>
  <Words>718</Words>
  <Application>Microsoft Office PowerPoint</Application>
  <PresentationFormat>全屏显示(4:3)</PresentationFormat>
  <Paragraphs>52</Paragraphs>
  <Slides>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6" baseType="lpstr">
      <vt:lpstr>等线</vt:lpstr>
      <vt:lpstr>仿宋_GB2312</vt:lpstr>
      <vt:lpstr>黑体</vt:lpstr>
      <vt:lpstr>华文宋体</vt:lpstr>
      <vt:lpstr>宋体</vt:lpstr>
      <vt:lpstr>Arial</vt:lpstr>
      <vt:lpstr>Calibri</vt:lpstr>
      <vt:lpstr>Symbol</vt:lpstr>
      <vt:lpstr>Times New Roman</vt:lpstr>
      <vt:lpstr>Wingdings</vt:lpstr>
      <vt:lpstr>1</vt:lpstr>
      <vt:lpstr>网络空间安全学院 </vt:lpstr>
      <vt:lpstr>PowerPoint 演示文稿</vt:lpstr>
      <vt:lpstr>PowerPoint 演示文稿</vt:lpstr>
      <vt:lpstr>PowerPoint 演示文稿</vt:lpstr>
      <vt:lpstr>PowerPoint 演示文稿</vt:lpstr>
    </vt:vector>
  </TitlesOfParts>
  <Company>doem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北京工业大学</dc:title>
  <dc:creator>nsfc</dc:creator>
  <cp:lastModifiedBy>hua</cp:lastModifiedBy>
  <cp:revision>77</cp:revision>
  <dcterms:created xsi:type="dcterms:W3CDTF">2006-07-18T00:09:42Z</dcterms:created>
  <dcterms:modified xsi:type="dcterms:W3CDTF">2023-06-29T03:20:15Z</dcterms:modified>
</cp:coreProperties>
</file>