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7"/>
  </p:notesMasterIdLst>
  <p:sldIdLst>
    <p:sldId id="257" r:id="rId2"/>
    <p:sldId id="262" r:id="rId3"/>
    <p:sldId id="263" r:id="rId4"/>
    <p:sldId id="267" r:id="rId5"/>
    <p:sldId id="266" r:id="rId6"/>
  </p:sldIdLst>
  <p:sldSz cx="9144000" cy="6858000" type="screen4x3"/>
  <p:notesSz cx="6858000" cy="9144000"/>
  <p:custDataLst>
    <p:tags r:id="rId8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FF0066"/>
    <a:srgbClr val="2727C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C083E6E3-FA7D-4D7B-A595-EF9225AFEA82}" styleName="浅色样式 1 - 强调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 autoAdjust="0"/>
  </p:normalViewPr>
  <p:slideViewPr>
    <p:cSldViewPr showGuides="1">
      <p:cViewPr varScale="1">
        <p:scale>
          <a:sx n="101" d="100"/>
          <a:sy n="101" d="100"/>
        </p:scale>
        <p:origin x="1836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48" d="100"/>
          <a:sy n="48" d="100"/>
        </p:scale>
        <p:origin x="2684" y="5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gs" Target="tags/tag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99A32BE7-F2A6-45A8-8DD9-5A103F1E7C9D}" type="datetimeFigureOut">
              <a:rPr lang="zh-CN" altLang="en-US"/>
              <a:t>2023/6/25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9EDAAA92-57CE-47F6-B0F8-23BCB56153EE}" type="slidenum">
              <a:rPr lang="zh-CN" altLang="en-US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幻灯片图像占位符 1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备注占位符 2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r>
              <a:rPr kumimoji="1" lang="en-US" altLang="zh-CN" b="1">
                <a:latin typeface="华文宋体" panose="02010600040101010101" pitchFamily="2" charset="-122"/>
                <a:ea typeface="华文宋体" panose="02010600040101010101" pitchFamily="2" charset="-122"/>
              </a:rPr>
              <a:t> ~ </a:t>
            </a:r>
            <a:endParaRPr lang="zh-CN" altLang="en-US"/>
          </a:p>
        </p:txBody>
      </p:sp>
      <p:sp>
        <p:nvSpPr>
          <p:cNvPr id="6148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166F7ABD-07CE-41C1-985A-B80E04689218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/>
          <p:nvPr/>
        </p:nvGrpSpPr>
        <p:grpSpPr bwMode="auto">
          <a:xfrm>
            <a:off x="0" y="0"/>
            <a:ext cx="1085850" cy="6854825"/>
            <a:chOff x="0" y="0"/>
            <a:chExt cx="684" cy="4318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684" cy="4318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grpSp>
          <p:nvGrpSpPr>
            <p:cNvPr id="6" name="Group 4"/>
            <p:cNvGrpSpPr/>
            <p:nvPr/>
          </p:nvGrpSpPr>
          <p:grpSpPr bwMode="auto">
            <a:xfrm>
              <a:off x="48" y="103"/>
              <a:ext cx="96" cy="4126"/>
              <a:chOff x="48" y="103"/>
              <a:chExt cx="96" cy="4126"/>
            </a:xfrm>
          </p:grpSpPr>
          <p:sp>
            <p:nvSpPr>
              <p:cNvPr id="7" name="Rectangle 5"/>
              <p:cNvSpPr>
                <a:spLocks noChangeArrowheads="1"/>
              </p:cNvSpPr>
              <p:nvPr/>
            </p:nvSpPr>
            <p:spPr bwMode="auto">
              <a:xfrm>
                <a:off x="48" y="1105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8" name="Rectangle 6"/>
              <p:cNvSpPr>
                <a:spLocks noChangeArrowheads="1"/>
              </p:cNvSpPr>
              <p:nvPr/>
            </p:nvSpPr>
            <p:spPr bwMode="auto">
              <a:xfrm>
                <a:off x="48" y="1250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9" name="Rectangle 7"/>
              <p:cNvSpPr>
                <a:spLocks noChangeArrowheads="1"/>
              </p:cNvSpPr>
              <p:nvPr/>
            </p:nvSpPr>
            <p:spPr bwMode="auto">
              <a:xfrm>
                <a:off x="48" y="1393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" name="Rectangle 8"/>
              <p:cNvSpPr>
                <a:spLocks noChangeArrowheads="1"/>
              </p:cNvSpPr>
              <p:nvPr/>
            </p:nvSpPr>
            <p:spPr bwMode="auto">
              <a:xfrm>
                <a:off x="48" y="1538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1" name="Rectangle 9"/>
              <p:cNvSpPr>
                <a:spLocks noChangeArrowheads="1"/>
              </p:cNvSpPr>
              <p:nvPr/>
            </p:nvSpPr>
            <p:spPr bwMode="auto">
              <a:xfrm>
                <a:off x="48" y="1683"/>
                <a:ext cx="96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2" name="Rectangle 10"/>
              <p:cNvSpPr>
                <a:spLocks noChangeArrowheads="1"/>
              </p:cNvSpPr>
              <p:nvPr/>
            </p:nvSpPr>
            <p:spPr bwMode="auto">
              <a:xfrm>
                <a:off x="48" y="1826"/>
                <a:ext cx="96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3" name="Rectangle 11"/>
              <p:cNvSpPr>
                <a:spLocks noChangeArrowheads="1"/>
              </p:cNvSpPr>
              <p:nvPr/>
            </p:nvSpPr>
            <p:spPr bwMode="auto">
              <a:xfrm>
                <a:off x="48" y="1971"/>
                <a:ext cx="96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4" name="Rectangle 12"/>
              <p:cNvSpPr>
                <a:spLocks noChangeArrowheads="1"/>
              </p:cNvSpPr>
              <p:nvPr/>
            </p:nvSpPr>
            <p:spPr bwMode="auto">
              <a:xfrm>
                <a:off x="48" y="2116"/>
                <a:ext cx="96" cy="94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5" name="Rectangle 13"/>
              <p:cNvSpPr>
                <a:spLocks noChangeArrowheads="1"/>
              </p:cNvSpPr>
              <p:nvPr/>
            </p:nvSpPr>
            <p:spPr bwMode="auto">
              <a:xfrm>
                <a:off x="48" y="2259"/>
                <a:ext cx="96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6" name="Rectangle 14"/>
              <p:cNvSpPr>
                <a:spLocks noChangeArrowheads="1"/>
              </p:cNvSpPr>
              <p:nvPr/>
            </p:nvSpPr>
            <p:spPr bwMode="auto">
              <a:xfrm>
                <a:off x="48" y="2404"/>
                <a:ext cx="96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7" name="Rectangle 15"/>
              <p:cNvSpPr>
                <a:spLocks noChangeArrowheads="1"/>
              </p:cNvSpPr>
              <p:nvPr/>
            </p:nvSpPr>
            <p:spPr bwMode="auto">
              <a:xfrm>
                <a:off x="48" y="2549"/>
                <a:ext cx="96" cy="94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8" name="Rectangle 16"/>
              <p:cNvSpPr>
                <a:spLocks noChangeArrowheads="1"/>
              </p:cNvSpPr>
              <p:nvPr/>
            </p:nvSpPr>
            <p:spPr bwMode="auto">
              <a:xfrm>
                <a:off x="48" y="2691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9" name="Rectangle 17"/>
              <p:cNvSpPr>
                <a:spLocks noChangeArrowheads="1"/>
              </p:cNvSpPr>
              <p:nvPr/>
            </p:nvSpPr>
            <p:spPr bwMode="auto">
              <a:xfrm>
                <a:off x="48" y="2836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0" name="Rectangle 18"/>
              <p:cNvSpPr>
                <a:spLocks noChangeArrowheads="1"/>
              </p:cNvSpPr>
              <p:nvPr/>
            </p:nvSpPr>
            <p:spPr bwMode="auto">
              <a:xfrm>
                <a:off x="48" y="2979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1" name="Rectangle 19"/>
              <p:cNvSpPr>
                <a:spLocks noChangeArrowheads="1"/>
              </p:cNvSpPr>
              <p:nvPr/>
            </p:nvSpPr>
            <p:spPr bwMode="auto">
              <a:xfrm>
                <a:off x="48" y="3124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2" name="Rectangle 20"/>
              <p:cNvSpPr>
                <a:spLocks noChangeArrowheads="1"/>
              </p:cNvSpPr>
              <p:nvPr/>
            </p:nvSpPr>
            <p:spPr bwMode="auto">
              <a:xfrm>
                <a:off x="48" y="3269"/>
                <a:ext cx="96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3" name="Rectangle 21"/>
              <p:cNvSpPr>
                <a:spLocks noChangeArrowheads="1"/>
              </p:cNvSpPr>
              <p:nvPr/>
            </p:nvSpPr>
            <p:spPr bwMode="auto">
              <a:xfrm>
                <a:off x="48" y="3412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4" name="Rectangle 22"/>
              <p:cNvSpPr>
                <a:spLocks noChangeArrowheads="1"/>
              </p:cNvSpPr>
              <p:nvPr/>
            </p:nvSpPr>
            <p:spPr bwMode="auto">
              <a:xfrm>
                <a:off x="48" y="3557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5" name="Rectangle 23"/>
              <p:cNvSpPr>
                <a:spLocks noChangeArrowheads="1"/>
              </p:cNvSpPr>
              <p:nvPr/>
            </p:nvSpPr>
            <p:spPr bwMode="auto">
              <a:xfrm>
                <a:off x="48" y="3702"/>
                <a:ext cx="96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6" name="Rectangle 24"/>
              <p:cNvSpPr>
                <a:spLocks noChangeArrowheads="1"/>
              </p:cNvSpPr>
              <p:nvPr/>
            </p:nvSpPr>
            <p:spPr bwMode="auto">
              <a:xfrm>
                <a:off x="48" y="3845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7" name="Rectangle 25"/>
              <p:cNvSpPr>
                <a:spLocks noChangeArrowheads="1"/>
              </p:cNvSpPr>
              <p:nvPr/>
            </p:nvSpPr>
            <p:spPr bwMode="auto">
              <a:xfrm>
                <a:off x="48" y="3990"/>
                <a:ext cx="96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8" name="Rectangle 26"/>
              <p:cNvSpPr>
                <a:spLocks noChangeArrowheads="1"/>
              </p:cNvSpPr>
              <p:nvPr/>
            </p:nvSpPr>
            <p:spPr bwMode="auto">
              <a:xfrm>
                <a:off x="48" y="4134"/>
                <a:ext cx="96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29" name="Rectangle 27"/>
              <p:cNvSpPr>
                <a:spLocks noChangeArrowheads="1"/>
              </p:cNvSpPr>
              <p:nvPr/>
            </p:nvSpPr>
            <p:spPr bwMode="auto">
              <a:xfrm>
                <a:off x="48" y="103"/>
                <a:ext cx="96" cy="94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0" name="Rectangle 28"/>
              <p:cNvSpPr>
                <a:spLocks noChangeArrowheads="1"/>
              </p:cNvSpPr>
              <p:nvPr/>
            </p:nvSpPr>
            <p:spPr bwMode="auto">
              <a:xfrm>
                <a:off x="48" y="246"/>
                <a:ext cx="96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1" name="Rectangle 29"/>
              <p:cNvSpPr>
                <a:spLocks noChangeArrowheads="1"/>
              </p:cNvSpPr>
              <p:nvPr/>
            </p:nvSpPr>
            <p:spPr bwMode="auto">
              <a:xfrm>
                <a:off x="48" y="391"/>
                <a:ext cx="96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2" name="Rectangle 30"/>
              <p:cNvSpPr>
                <a:spLocks noChangeArrowheads="1"/>
              </p:cNvSpPr>
              <p:nvPr/>
            </p:nvSpPr>
            <p:spPr bwMode="auto">
              <a:xfrm>
                <a:off x="48" y="535"/>
                <a:ext cx="96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3" name="Rectangle 31"/>
              <p:cNvSpPr>
                <a:spLocks noChangeArrowheads="1"/>
              </p:cNvSpPr>
              <p:nvPr/>
            </p:nvSpPr>
            <p:spPr bwMode="auto">
              <a:xfrm>
                <a:off x="48" y="678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4" name="Rectangle 32"/>
              <p:cNvSpPr>
                <a:spLocks noChangeArrowheads="1"/>
              </p:cNvSpPr>
              <p:nvPr/>
            </p:nvSpPr>
            <p:spPr bwMode="auto">
              <a:xfrm>
                <a:off x="48" y="823"/>
                <a:ext cx="96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35" name="Rectangle 33"/>
              <p:cNvSpPr>
                <a:spLocks noChangeArrowheads="1"/>
              </p:cNvSpPr>
              <p:nvPr/>
            </p:nvSpPr>
            <p:spPr bwMode="auto">
              <a:xfrm>
                <a:off x="48" y="968"/>
                <a:ext cx="96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</p:grpSp>
      </p:grpSp>
      <p:sp>
        <p:nvSpPr>
          <p:cNvPr id="4130" name="Rectangle 34"/>
          <p:cNvSpPr>
            <a:spLocks noGrp="1" noChangeArrowheads="1"/>
          </p:cNvSpPr>
          <p:nvPr>
            <p:ph type="ctrTitle" sz="quarter"/>
          </p:nvPr>
        </p:nvSpPr>
        <p:spPr bwMode="auto">
          <a:xfrm>
            <a:off x="1143000" y="2286000"/>
            <a:ext cx="7772400" cy="11430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2075" tIns="46038" rIns="92075" bIns="46038" numCol="1" anchor="ctr" anchorCtr="0" compatLnSpc="1"/>
          <a:lstStyle>
            <a:lvl1pPr algn="ctr">
              <a:defRPr>
                <a:solidFill>
                  <a:srgbClr val="00FFFF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4131" name="Rectangle 35"/>
          <p:cNvSpPr>
            <a:spLocks noGrp="1" noChangeArrowheads="1"/>
          </p:cNvSpPr>
          <p:nvPr>
            <p:ph type="subTitle" sz="quarter" idx="1"/>
          </p:nvPr>
        </p:nvSpPr>
        <p:spPr bwMode="auto">
          <a:xfrm>
            <a:off x="1828800" y="3886200"/>
            <a:ext cx="6400800" cy="17526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2075" tIns="46038" rIns="92075" bIns="46038" numCol="1" anchor="t" anchorCtr="0" compatLnSpc="1"/>
          <a:lstStyle>
            <a:lvl1pPr marL="0" indent="0" algn="ctr">
              <a:buFont typeface="Wingdings" panose="05000000000000000000" pitchFamily="2" charset="2"/>
              <a:buNone/>
              <a:defRPr>
                <a:solidFill>
                  <a:srgbClr val="FFFFFF"/>
                </a:solidFill>
              </a:defRPr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36" name="Rectangle 36"/>
          <p:cNvSpPr>
            <a:spLocks noGrp="1" noChangeArrowheads="1"/>
          </p:cNvSpPr>
          <p:nvPr>
            <p:ph type="dt" sz="quarter" idx="10"/>
          </p:nvPr>
        </p:nvSpPr>
        <p:spPr bwMode="auto">
          <a:xfrm>
            <a:off x="11430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2075" tIns="46038" rIns="92075" bIns="46038" numCol="1" anchor="ctr" anchorCtr="0" compatLnSpc="1"/>
          <a:lstStyle>
            <a:lvl1pPr>
              <a:defRPr sz="1400">
                <a:solidFill>
                  <a:srgbClr val="FFFFFF"/>
                </a:solidFill>
                <a:latin typeface="+mn-lt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7" name="Rectangle 37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581400" y="6248400"/>
            <a:ext cx="28956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2075" tIns="46038" rIns="92075" bIns="46038" numCol="1" anchor="ctr" anchorCtr="0" compatLnSpc="1"/>
          <a:lstStyle>
            <a:lvl1pPr algn="ctr">
              <a:defRPr sz="1400">
                <a:solidFill>
                  <a:srgbClr val="FFFFFF"/>
                </a:solidFill>
                <a:latin typeface="+mn-lt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8" name="Rectangle 38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7010400" y="6248400"/>
            <a:ext cx="1905000" cy="457200"/>
          </a:xfrm>
          <a:prstGeom prst="rect">
            <a:avLst/>
          </a:prstGeom>
          <a:ln>
            <a:miter lim="800000"/>
          </a:ln>
        </p:spPr>
        <p:txBody>
          <a:bodyPr vert="horz" wrap="square" lIns="92075" tIns="46038" rIns="92075" bIns="46038" numCol="1" anchor="ctr" anchorCtr="0" compatLnSpc="1"/>
          <a:lstStyle>
            <a:lvl1pPr algn="r">
              <a:defRPr sz="1400">
                <a:solidFill>
                  <a:srgbClr val="FFFFFF"/>
                </a:solidFill>
                <a:latin typeface="+mn-lt"/>
              </a:defRPr>
            </a:lvl1pPr>
          </a:lstStyle>
          <a:p>
            <a:pPr>
              <a:defRPr/>
            </a:pPr>
            <a:fld id="{923EF207-625F-4208-BE88-96098F771975}" type="slidenum">
              <a:rPr lang="en-US" altLang="zh-CN"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55576" y="332656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755576" y="1700808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/>
          <p:nvPr/>
        </p:nvGrpSpPr>
        <p:grpSpPr bwMode="auto">
          <a:xfrm>
            <a:off x="0" y="0"/>
            <a:ext cx="685800" cy="6854825"/>
            <a:chOff x="0" y="0"/>
            <a:chExt cx="684" cy="4318"/>
          </a:xfrm>
        </p:grpSpPr>
        <p:sp>
          <p:nvSpPr>
            <p:cNvPr id="3075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684" cy="4318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grpSp>
          <p:nvGrpSpPr>
            <p:cNvPr id="1064" name="Group 4"/>
            <p:cNvGrpSpPr/>
            <p:nvPr/>
          </p:nvGrpSpPr>
          <p:grpSpPr bwMode="auto">
            <a:xfrm>
              <a:off x="48" y="102"/>
              <a:ext cx="96" cy="4128"/>
              <a:chOff x="48" y="102"/>
              <a:chExt cx="96" cy="4128"/>
            </a:xfrm>
          </p:grpSpPr>
          <p:sp>
            <p:nvSpPr>
              <p:cNvPr id="1065" name="Rectangle 5"/>
              <p:cNvSpPr>
                <a:spLocks noChangeArrowheads="1"/>
              </p:cNvSpPr>
              <p:nvPr/>
            </p:nvSpPr>
            <p:spPr bwMode="auto">
              <a:xfrm>
                <a:off x="48" y="1105"/>
                <a:ext cx="98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66" name="Rectangle 6"/>
              <p:cNvSpPr>
                <a:spLocks noChangeArrowheads="1"/>
              </p:cNvSpPr>
              <p:nvPr/>
            </p:nvSpPr>
            <p:spPr bwMode="auto">
              <a:xfrm>
                <a:off x="48" y="1250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67" name="Rectangle 7"/>
              <p:cNvSpPr>
                <a:spLocks noChangeArrowheads="1"/>
              </p:cNvSpPr>
              <p:nvPr/>
            </p:nvSpPr>
            <p:spPr bwMode="auto">
              <a:xfrm>
                <a:off x="48" y="1393"/>
                <a:ext cx="98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68" name="Rectangle 8"/>
              <p:cNvSpPr>
                <a:spLocks noChangeArrowheads="1"/>
              </p:cNvSpPr>
              <p:nvPr/>
            </p:nvSpPr>
            <p:spPr bwMode="auto">
              <a:xfrm>
                <a:off x="48" y="1538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69" name="Rectangle 9"/>
              <p:cNvSpPr>
                <a:spLocks noChangeArrowheads="1"/>
              </p:cNvSpPr>
              <p:nvPr/>
            </p:nvSpPr>
            <p:spPr bwMode="auto">
              <a:xfrm>
                <a:off x="48" y="1683"/>
                <a:ext cx="98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70" name="Rectangle 10"/>
              <p:cNvSpPr>
                <a:spLocks noChangeArrowheads="1"/>
              </p:cNvSpPr>
              <p:nvPr/>
            </p:nvSpPr>
            <p:spPr bwMode="auto">
              <a:xfrm>
                <a:off x="48" y="1826"/>
                <a:ext cx="98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71" name="Rectangle 11"/>
              <p:cNvSpPr>
                <a:spLocks noChangeArrowheads="1"/>
              </p:cNvSpPr>
              <p:nvPr/>
            </p:nvSpPr>
            <p:spPr bwMode="auto">
              <a:xfrm>
                <a:off x="48" y="1971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72" name="Rectangle 12"/>
              <p:cNvSpPr>
                <a:spLocks noChangeArrowheads="1"/>
              </p:cNvSpPr>
              <p:nvPr/>
            </p:nvSpPr>
            <p:spPr bwMode="auto">
              <a:xfrm>
                <a:off x="48" y="2115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73" name="Rectangle 13"/>
              <p:cNvSpPr>
                <a:spLocks noChangeArrowheads="1"/>
              </p:cNvSpPr>
              <p:nvPr/>
            </p:nvSpPr>
            <p:spPr bwMode="auto">
              <a:xfrm>
                <a:off x="48" y="2259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74" name="Rectangle 14"/>
              <p:cNvSpPr>
                <a:spLocks noChangeArrowheads="1"/>
              </p:cNvSpPr>
              <p:nvPr/>
            </p:nvSpPr>
            <p:spPr bwMode="auto">
              <a:xfrm>
                <a:off x="48" y="2403"/>
                <a:ext cx="98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75" name="Rectangle 15"/>
              <p:cNvSpPr>
                <a:spLocks noChangeArrowheads="1"/>
              </p:cNvSpPr>
              <p:nvPr/>
            </p:nvSpPr>
            <p:spPr bwMode="auto">
              <a:xfrm>
                <a:off x="48" y="2548"/>
                <a:ext cx="98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76" name="Rectangle 16"/>
              <p:cNvSpPr>
                <a:spLocks noChangeArrowheads="1"/>
              </p:cNvSpPr>
              <p:nvPr/>
            </p:nvSpPr>
            <p:spPr bwMode="auto">
              <a:xfrm>
                <a:off x="48" y="2692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77" name="Rectangle 17"/>
              <p:cNvSpPr>
                <a:spLocks noChangeArrowheads="1"/>
              </p:cNvSpPr>
              <p:nvPr/>
            </p:nvSpPr>
            <p:spPr bwMode="auto">
              <a:xfrm>
                <a:off x="48" y="2836"/>
                <a:ext cx="98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78" name="Rectangle 18"/>
              <p:cNvSpPr>
                <a:spLocks noChangeArrowheads="1"/>
              </p:cNvSpPr>
              <p:nvPr/>
            </p:nvSpPr>
            <p:spPr bwMode="auto">
              <a:xfrm>
                <a:off x="48" y="2980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79" name="Rectangle 19"/>
              <p:cNvSpPr>
                <a:spLocks noChangeArrowheads="1"/>
              </p:cNvSpPr>
              <p:nvPr/>
            </p:nvSpPr>
            <p:spPr bwMode="auto">
              <a:xfrm>
                <a:off x="48" y="3124"/>
                <a:ext cx="98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80" name="Rectangle 20"/>
              <p:cNvSpPr>
                <a:spLocks noChangeArrowheads="1"/>
              </p:cNvSpPr>
              <p:nvPr/>
            </p:nvSpPr>
            <p:spPr bwMode="auto">
              <a:xfrm>
                <a:off x="48" y="3269"/>
                <a:ext cx="98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81" name="Rectangle 21"/>
              <p:cNvSpPr>
                <a:spLocks noChangeArrowheads="1"/>
              </p:cNvSpPr>
              <p:nvPr/>
            </p:nvSpPr>
            <p:spPr bwMode="auto">
              <a:xfrm>
                <a:off x="48" y="3412"/>
                <a:ext cx="98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82" name="Rectangle 22"/>
              <p:cNvSpPr>
                <a:spLocks noChangeArrowheads="1"/>
              </p:cNvSpPr>
              <p:nvPr/>
            </p:nvSpPr>
            <p:spPr bwMode="auto">
              <a:xfrm>
                <a:off x="48" y="3557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83" name="Rectangle 23"/>
              <p:cNvSpPr>
                <a:spLocks noChangeArrowheads="1"/>
              </p:cNvSpPr>
              <p:nvPr/>
            </p:nvSpPr>
            <p:spPr bwMode="auto">
              <a:xfrm>
                <a:off x="48" y="3702"/>
                <a:ext cx="98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84" name="Rectangle 24"/>
              <p:cNvSpPr>
                <a:spLocks noChangeArrowheads="1"/>
              </p:cNvSpPr>
              <p:nvPr/>
            </p:nvSpPr>
            <p:spPr bwMode="auto">
              <a:xfrm>
                <a:off x="48" y="3845"/>
                <a:ext cx="98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85" name="Rectangle 25"/>
              <p:cNvSpPr>
                <a:spLocks noChangeArrowheads="1"/>
              </p:cNvSpPr>
              <p:nvPr/>
            </p:nvSpPr>
            <p:spPr bwMode="auto">
              <a:xfrm>
                <a:off x="48" y="3990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86" name="Rectangle 26"/>
              <p:cNvSpPr>
                <a:spLocks noChangeArrowheads="1"/>
              </p:cNvSpPr>
              <p:nvPr/>
            </p:nvSpPr>
            <p:spPr bwMode="auto">
              <a:xfrm>
                <a:off x="48" y="4133"/>
                <a:ext cx="98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87" name="Rectangle 27"/>
              <p:cNvSpPr>
                <a:spLocks noChangeArrowheads="1"/>
              </p:cNvSpPr>
              <p:nvPr/>
            </p:nvSpPr>
            <p:spPr bwMode="auto">
              <a:xfrm>
                <a:off x="48" y="102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88" name="Rectangle 28"/>
              <p:cNvSpPr>
                <a:spLocks noChangeArrowheads="1"/>
              </p:cNvSpPr>
              <p:nvPr/>
            </p:nvSpPr>
            <p:spPr bwMode="auto">
              <a:xfrm>
                <a:off x="48" y="246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89" name="Rectangle 29"/>
              <p:cNvSpPr>
                <a:spLocks noChangeArrowheads="1"/>
              </p:cNvSpPr>
              <p:nvPr/>
            </p:nvSpPr>
            <p:spPr bwMode="auto">
              <a:xfrm>
                <a:off x="48" y="391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90" name="Rectangle 30"/>
              <p:cNvSpPr>
                <a:spLocks noChangeArrowheads="1"/>
              </p:cNvSpPr>
              <p:nvPr/>
            </p:nvSpPr>
            <p:spPr bwMode="auto">
              <a:xfrm>
                <a:off x="48" y="535"/>
                <a:ext cx="98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91" name="Rectangle 31"/>
              <p:cNvSpPr>
                <a:spLocks noChangeArrowheads="1"/>
              </p:cNvSpPr>
              <p:nvPr/>
            </p:nvSpPr>
            <p:spPr bwMode="auto">
              <a:xfrm>
                <a:off x="48" y="679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92" name="Rectangle 32"/>
              <p:cNvSpPr>
                <a:spLocks noChangeArrowheads="1"/>
              </p:cNvSpPr>
              <p:nvPr/>
            </p:nvSpPr>
            <p:spPr bwMode="auto">
              <a:xfrm>
                <a:off x="48" y="823"/>
                <a:ext cx="98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93" name="Rectangle 33"/>
              <p:cNvSpPr>
                <a:spLocks noChangeArrowheads="1"/>
              </p:cNvSpPr>
              <p:nvPr/>
            </p:nvSpPr>
            <p:spPr bwMode="auto">
              <a:xfrm>
                <a:off x="48" y="968"/>
                <a:ext cx="98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</p:grpSp>
      </p:grpSp>
      <p:grpSp>
        <p:nvGrpSpPr>
          <p:cNvPr id="1027" name="Group 34"/>
          <p:cNvGrpSpPr/>
          <p:nvPr/>
        </p:nvGrpSpPr>
        <p:grpSpPr bwMode="auto">
          <a:xfrm>
            <a:off x="0" y="0"/>
            <a:ext cx="685800" cy="6854825"/>
            <a:chOff x="0" y="0"/>
            <a:chExt cx="684" cy="4318"/>
          </a:xfrm>
        </p:grpSpPr>
        <p:sp>
          <p:nvSpPr>
            <p:cNvPr id="3107" name="Rectangle 35"/>
            <p:cNvSpPr>
              <a:spLocks noChangeArrowheads="1"/>
            </p:cNvSpPr>
            <p:nvPr/>
          </p:nvSpPr>
          <p:spPr bwMode="auto">
            <a:xfrm>
              <a:off x="0" y="0"/>
              <a:ext cx="684" cy="4318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miter lim="800000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grpSp>
          <p:nvGrpSpPr>
            <p:cNvPr id="1033" name="Group 36"/>
            <p:cNvGrpSpPr/>
            <p:nvPr/>
          </p:nvGrpSpPr>
          <p:grpSpPr bwMode="auto">
            <a:xfrm>
              <a:off x="48" y="102"/>
              <a:ext cx="96" cy="4128"/>
              <a:chOff x="48" y="102"/>
              <a:chExt cx="96" cy="4128"/>
            </a:xfrm>
          </p:grpSpPr>
          <p:sp>
            <p:nvSpPr>
              <p:cNvPr id="1034" name="Rectangle 37"/>
              <p:cNvSpPr>
                <a:spLocks noChangeArrowheads="1"/>
              </p:cNvSpPr>
              <p:nvPr/>
            </p:nvSpPr>
            <p:spPr bwMode="auto">
              <a:xfrm>
                <a:off x="48" y="1105"/>
                <a:ext cx="98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35" name="Rectangle 38"/>
              <p:cNvSpPr>
                <a:spLocks noChangeArrowheads="1"/>
              </p:cNvSpPr>
              <p:nvPr/>
            </p:nvSpPr>
            <p:spPr bwMode="auto">
              <a:xfrm>
                <a:off x="48" y="1250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36" name="Rectangle 39"/>
              <p:cNvSpPr>
                <a:spLocks noChangeArrowheads="1"/>
              </p:cNvSpPr>
              <p:nvPr/>
            </p:nvSpPr>
            <p:spPr bwMode="auto">
              <a:xfrm>
                <a:off x="48" y="1393"/>
                <a:ext cx="98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37" name="Rectangle 40"/>
              <p:cNvSpPr>
                <a:spLocks noChangeArrowheads="1"/>
              </p:cNvSpPr>
              <p:nvPr/>
            </p:nvSpPr>
            <p:spPr bwMode="auto">
              <a:xfrm>
                <a:off x="48" y="1538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38" name="Rectangle 41"/>
              <p:cNvSpPr>
                <a:spLocks noChangeArrowheads="1"/>
              </p:cNvSpPr>
              <p:nvPr/>
            </p:nvSpPr>
            <p:spPr bwMode="auto">
              <a:xfrm>
                <a:off x="48" y="1683"/>
                <a:ext cx="98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39" name="Rectangle 42"/>
              <p:cNvSpPr>
                <a:spLocks noChangeArrowheads="1"/>
              </p:cNvSpPr>
              <p:nvPr/>
            </p:nvSpPr>
            <p:spPr bwMode="auto">
              <a:xfrm>
                <a:off x="48" y="1826"/>
                <a:ext cx="98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40" name="Rectangle 43"/>
              <p:cNvSpPr>
                <a:spLocks noChangeArrowheads="1"/>
              </p:cNvSpPr>
              <p:nvPr/>
            </p:nvSpPr>
            <p:spPr bwMode="auto">
              <a:xfrm>
                <a:off x="48" y="1971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41" name="Rectangle 44"/>
              <p:cNvSpPr>
                <a:spLocks noChangeArrowheads="1"/>
              </p:cNvSpPr>
              <p:nvPr/>
            </p:nvSpPr>
            <p:spPr bwMode="auto">
              <a:xfrm>
                <a:off x="48" y="2115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42" name="Rectangle 45"/>
              <p:cNvSpPr>
                <a:spLocks noChangeArrowheads="1"/>
              </p:cNvSpPr>
              <p:nvPr/>
            </p:nvSpPr>
            <p:spPr bwMode="auto">
              <a:xfrm>
                <a:off x="48" y="2259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43" name="Rectangle 46"/>
              <p:cNvSpPr>
                <a:spLocks noChangeArrowheads="1"/>
              </p:cNvSpPr>
              <p:nvPr/>
            </p:nvSpPr>
            <p:spPr bwMode="auto">
              <a:xfrm>
                <a:off x="48" y="2403"/>
                <a:ext cx="98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44" name="Rectangle 47"/>
              <p:cNvSpPr>
                <a:spLocks noChangeArrowheads="1"/>
              </p:cNvSpPr>
              <p:nvPr/>
            </p:nvSpPr>
            <p:spPr bwMode="auto">
              <a:xfrm>
                <a:off x="48" y="2548"/>
                <a:ext cx="98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45" name="Rectangle 48"/>
              <p:cNvSpPr>
                <a:spLocks noChangeArrowheads="1"/>
              </p:cNvSpPr>
              <p:nvPr/>
            </p:nvSpPr>
            <p:spPr bwMode="auto">
              <a:xfrm>
                <a:off x="48" y="2692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46" name="Rectangle 49"/>
              <p:cNvSpPr>
                <a:spLocks noChangeArrowheads="1"/>
              </p:cNvSpPr>
              <p:nvPr/>
            </p:nvSpPr>
            <p:spPr bwMode="auto">
              <a:xfrm>
                <a:off x="48" y="2836"/>
                <a:ext cx="98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47" name="Rectangle 50"/>
              <p:cNvSpPr>
                <a:spLocks noChangeArrowheads="1"/>
              </p:cNvSpPr>
              <p:nvPr/>
            </p:nvSpPr>
            <p:spPr bwMode="auto">
              <a:xfrm>
                <a:off x="48" y="2980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48" name="Rectangle 51"/>
              <p:cNvSpPr>
                <a:spLocks noChangeArrowheads="1"/>
              </p:cNvSpPr>
              <p:nvPr/>
            </p:nvSpPr>
            <p:spPr bwMode="auto">
              <a:xfrm>
                <a:off x="48" y="3124"/>
                <a:ext cx="98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49" name="Rectangle 52"/>
              <p:cNvSpPr>
                <a:spLocks noChangeArrowheads="1"/>
              </p:cNvSpPr>
              <p:nvPr/>
            </p:nvSpPr>
            <p:spPr bwMode="auto">
              <a:xfrm>
                <a:off x="48" y="3269"/>
                <a:ext cx="98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50" name="Rectangle 53"/>
              <p:cNvSpPr>
                <a:spLocks noChangeArrowheads="1"/>
              </p:cNvSpPr>
              <p:nvPr/>
            </p:nvSpPr>
            <p:spPr bwMode="auto">
              <a:xfrm>
                <a:off x="48" y="3412"/>
                <a:ext cx="98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51" name="Rectangle 54"/>
              <p:cNvSpPr>
                <a:spLocks noChangeArrowheads="1"/>
              </p:cNvSpPr>
              <p:nvPr/>
            </p:nvSpPr>
            <p:spPr bwMode="auto">
              <a:xfrm>
                <a:off x="48" y="3557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52" name="Rectangle 55"/>
              <p:cNvSpPr>
                <a:spLocks noChangeArrowheads="1"/>
              </p:cNvSpPr>
              <p:nvPr/>
            </p:nvSpPr>
            <p:spPr bwMode="auto">
              <a:xfrm>
                <a:off x="48" y="3702"/>
                <a:ext cx="98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53" name="Rectangle 56"/>
              <p:cNvSpPr>
                <a:spLocks noChangeArrowheads="1"/>
              </p:cNvSpPr>
              <p:nvPr/>
            </p:nvSpPr>
            <p:spPr bwMode="auto">
              <a:xfrm>
                <a:off x="48" y="3845"/>
                <a:ext cx="98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54" name="Rectangle 57"/>
              <p:cNvSpPr>
                <a:spLocks noChangeArrowheads="1"/>
              </p:cNvSpPr>
              <p:nvPr/>
            </p:nvSpPr>
            <p:spPr bwMode="auto">
              <a:xfrm>
                <a:off x="48" y="3990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55" name="Rectangle 58"/>
              <p:cNvSpPr>
                <a:spLocks noChangeArrowheads="1"/>
              </p:cNvSpPr>
              <p:nvPr/>
            </p:nvSpPr>
            <p:spPr bwMode="auto">
              <a:xfrm>
                <a:off x="48" y="4133"/>
                <a:ext cx="98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56" name="Rectangle 59"/>
              <p:cNvSpPr>
                <a:spLocks noChangeArrowheads="1"/>
              </p:cNvSpPr>
              <p:nvPr/>
            </p:nvSpPr>
            <p:spPr bwMode="auto">
              <a:xfrm>
                <a:off x="48" y="102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57" name="Rectangle 60"/>
              <p:cNvSpPr>
                <a:spLocks noChangeArrowheads="1"/>
              </p:cNvSpPr>
              <p:nvPr/>
            </p:nvSpPr>
            <p:spPr bwMode="auto">
              <a:xfrm>
                <a:off x="48" y="246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58" name="Rectangle 61"/>
              <p:cNvSpPr>
                <a:spLocks noChangeArrowheads="1"/>
              </p:cNvSpPr>
              <p:nvPr/>
            </p:nvSpPr>
            <p:spPr bwMode="auto">
              <a:xfrm>
                <a:off x="48" y="391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59" name="Rectangle 62"/>
              <p:cNvSpPr>
                <a:spLocks noChangeArrowheads="1"/>
              </p:cNvSpPr>
              <p:nvPr/>
            </p:nvSpPr>
            <p:spPr bwMode="auto">
              <a:xfrm>
                <a:off x="48" y="535"/>
                <a:ext cx="98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60" name="Rectangle 63"/>
              <p:cNvSpPr>
                <a:spLocks noChangeArrowheads="1"/>
              </p:cNvSpPr>
              <p:nvPr/>
            </p:nvSpPr>
            <p:spPr bwMode="auto">
              <a:xfrm>
                <a:off x="48" y="679"/>
                <a:ext cx="98" cy="96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61" name="Rectangle 64"/>
              <p:cNvSpPr>
                <a:spLocks noChangeArrowheads="1"/>
              </p:cNvSpPr>
              <p:nvPr/>
            </p:nvSpPr>
            <p:spPr bwMode="auto">
              <a:xfrm>
                <a:off x="48" y="823"/>
                <a:ext cx="98" cy="97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1062" name="Rectangle 65"/>
              <p:cNvSpPr>
                <a:spLocks noChangeArrowheads="1"/>
              </p:cNvSpPr>
              <p:nvPr/>
            </p:nvSpPr>
            <p:spPr bwMode="auto">
              <a:xfrm>
                <a:off x="48" y="968"/>
                <a:ext cx="98" cy="95"/>
              </a:xfrm>
              <a:prstGeom prst="rect">
                <a:avLst/>
              </a:prstGeom>
              <a:solidFill>
                <a:schemeClr val="bg1">
                  <a:alpha val="50195"/>
                </a:schemeClr>
              </a:solidFill>
              <a:ln w="9525">
                <a:noFill/>
                <a:miter lim="800000"/>
              </a:ln>
            </p:spPr>
            <p:txBody>
              <a:bodyPr wrap="none" anchor="ctr"/>
              <a:lstStyle/>
              <a:p>
                <a:pPr>
                  <a:defRPr/>
                </a:pPr>
                <a:endParaRPr lang="zh-CN" altLang="en-US"/>
              </a:p>
            </p:txBody>
          </p:sp>
        </p:grpSp>
      </p:grpSp>
      <p:sp>
        <p:nvSpPr>
          <p:cNvPr id="1029" name="Text Box 67"/>
          <p:cNvSpPr txBox="1">
            <a:spLocks noChangeArrowheads="1"/>
          </p:cNvSpPr>
          <p:nvPr/>
        </p:nvSpPr>
        <p:spPr bwMode="auto">
          <a:xfrm>
            <a:off x="0" y="1143000"/>
            <a:ext cx="533400" cy="3667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endParaRPr kumimoji="1" lang="zh-CN" altLang="zh-CN">
              <a:latin typeface="Times New Roman" panose="02020603050405020304" pitchFamily="18" charset="0"/>
            </a:endParaRPr>
          </a:p>
        </p:txBody>
      </p:sp>
      <p:sp>
        <p:nvSpPr>
          <p:cNvPr id="1030" name="Text Box 68"/>
          <p:cNvSpPr txBox="1">
            <a:spLocks noChangeArrowheads="1"/>
          </p:cNvSpPr>
          <p:nvPr/>
        </p:nvSpPr>
        <p:spPr bwMode="auto">
          <a:xfrm>
            <a:off x="152400" y="1066800"/>
            <a:ext cx="381000" cy="452431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kumimoji="1" lang="zh-CN" altLang="en-US" dirty="0">
                <a:solidFill>
                  <a:srgbClr val="33CCFF"/>
                </a:solidFill>
                <a:latin typeface="Times New Roman" panose="02020603050405020304" pitchFamily="18" charset="0"/>
                <a:ea typeface="仿宋_GB2312" pitchFamily="49" charset="-122"/>
              </a:rPr>
              <a:t>东南大学专业技术职务晋升成果介绍</a:t>
            </a:r>
            <a:endParaRPr kumimoji="1" lang="en-US" altLang="zh-CN" dirty="0">
              <a:solidFill>
                <a:srgbClr val="33CCFF"/>
              </a:solidFill>
              <a:latin typeface="Times New Roman" panose="02020603050405020304" pitchFamily="18" charset="0"/>
              <a:ea typeface="仿宋_GB2312" pitchFamily="49" charset="-122"/>
            </a:endParaRP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anose="05000000000000000000" pitchFamily="2" charset="2"/>
        <a:buChar char="n"/>
        <a:defRPr kumimoji="1"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anose="05000000000000000000" pitchFamily="2" charset="2"/>
        <a:buChar char="u"/>
        <a:defRPr kumimoji="1"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anose="05000000000000000000" pitchFamily="2" charset="2"/>
        <a:buChar char="t"/>
        <a:defRPr kumimoji="1"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100000"/>
        <a:buChar char="•"/>
        <a:defRPr kumimoji="1"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100000"/>
        <a:buChar char="–"/>
        <a:defRPr kumimoji="1"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100000"/>
        <a:buChar char="–"/>
        <a:defRPr kumimoji="1"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100000"/>
        <a:buChar char="–"/>
        <a:defRPr kumimoji="1"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100000"/>
        <a:buChar char="–"/>
        <a:defRPr kumimoji="1"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100000"/>
        <a:buChar char="–"/>
        <a:defRPr kumimoji="1"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>
            <a:extLst>
              <a:ext uri="{FF2B5EF4-FFF2-40B4-BE49-F238E27FC236}">
                <a16:creationId xmlns:a16="http://schemas.microsoft.com/office/drawing/2014/main" id="{437A4C89-B987-0DC9-17F3-E15AD3A2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83569" y="5623398"/>
            <a:ext cx="8460431" cy="645867"/>
          </a:xfr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>
              <a:defRPr/>
            </a:pPr>
            <a:r>
              <a:rPr kumimoji="0" lang="zh-CN" altLang="en-US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itchFamily="2" charset="-122"/>
                <a:ea typeface="黑体" pitchFamily="2" charset="-122"/>
              </a:rPr>
              <a:t>网络空间安全学院</a:t>
            </a:r>
            <a:br>
              <a:rPr kumimoji="0" lang="zh-CN" altLang="en-US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itchFamily="2" charset="-122"/>
                <a:ea typeface="黑体" pitchFamily="2" charset="-122"/>
              </a:rPr>
            </a:br>
            <a:endParaRPr lang="zh-CN" altLang="en-US" sz="3200" b="1" dirty="0">
              <a:solidFill>
                <a:schemeClr val="tx1"/>
              </a:solidFill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0ECBCAEE-75EE-8622-0390-CAABABBFFA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3568" y="3140968"/>
            <a:ext cx="8460431" cy="685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5000"/>
              <a:buFont typeface="Wingdings" panose="05000000000000000000" pitchFamily="2" charset="2"/>
              <a:buChar char="n"/>
              <a:defRPr kumimoji="1"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0000"/>
              <a:buFont typeface="Wingdings" panose="05000000000000000000" pitchFamily="2" charset="2"/>
              <a:buChar char="u"/>
              <a:defRPr kumimoji="1"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60000"/>
              <a:buFont typeface="Wingdings" panose="05000000000000000000" pitchFamily="2" charset="2"/>
              <a:buChar char="t"/>
              <a:defRPr kumimoji="1"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•"/>
              <a:defRPr kumimoji="1"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kumimoji="1"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kumimoji="1"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kumimoji="1"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kumimoji="1"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  <a:buChar char="–"/>
              <a:defRPr kumimoji="1"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</a:defRPr>
            </a:lvl9pPr>
          </a:lstStyle>
          <a:p>
            <a:pPr algn="ctr" eaLnBrk="1" hangingPunct="1">
              <a:buFont typeface="Wingdings" panose="05000000000000000000" pitchFamily="2" charset="2"/>
              <a:buNone/>
            </a:pPr>
            <a:r>
              <a:rPr kumimoji="0" lang="zh-CN" altLang="en-US" sz="4000" kern="0" dirty="0">
                <a:solidFill>
                  <a:srgbClr val="FFCC00"/>
                </a:solidFill>
                <a:effectLst/>
                <a:ea typeface="黑体" pitchFamily="2" charset="-122"/>
              </a:rPr>
              <a:t>张  静</a:t>
            </a:r>
          </a:p>
        </p:txBody>
      </p:sp>
      <p:sp>
        <p:nvSpPr>
          <p:cNvPr id="9" name="Text Box 4">
            <a:extLst>
              <a:ext uri="{FF2B5EF4-FFF2-40B4-BE49-F238E27FC236}">
                <a16:creationId xmlns:a16="http://schemas.microsoft.com/office/drawing/2014/main" id="{4ACA7758-8CA1-E020-0ED7-B926FCF117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3569" y="1557338"/>
            <a:ext cx="8460431" cy="61619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 lIns="92075" tIns="46038" rIns="92075" bIns="46038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3400" b="1" dirty="0">
                <a:latin typeface="黑体" pitchFamily="2" charset="-122"/>
                <a:ea typeface="黑体" pitchFamily="2" charset="-122"/>
              </a:rPr>
              <a:t>专业技术岗 教授 申报</a:t>
            </a:r>
            <a:endParaRPr kumimoji="1" lang="en-US" altLang="zh-CN" sz="3400" b="1" dirty="0"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10" name="Rectangle 2">
            <a:extLst>
              <a:ext uri="{FF2B5EF4-FFF2-40B4-BE49-F238E27FC236}">
                <a16:creationId xmlns:a16="http://schemas.microsoft.com/office/drawing/2014/main" id="{518148A7-8E74-17F0-CACA-32DC3ABF7E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3569" y="4079215"/>
            <a:ext cx="8460431" cy="645867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algn="ctr" eaLnBrk="1" hangingPunct="1">
              <a:defRPr/>
            </a:pPr>
            <a:r>
              <a:rPr kumimoji="0" lang="zh-CN" altLang="en-US" sz="3200" b="1" kern="0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itchFamily="2" charset="-122"/>
                <a:ea typeface="黑体" pitchFamily="2" charset="-122"/>
              </a:rPr>
              <a:t>研究方向：安全可信人工智能</a:t>
            </a:r>
            <a:br>
              <a:rPr kumimoji="0" lang="zh-CN" altLang="en-US" sz="3200" b="1" kern="0" dirty="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itchFamily="2" charset="-122"/>
                <a:ea typeface="黑体" pitchFamily="2" charset="-122"/>
              </a:rPr>
            </a:br>
            <a:endParaRPr lang="zh-CN" altLang="en-US" sz="3200" b="1" kern="0" dirty="0">
              <a:solidFill>
                <a:schemeClr val="tx1"/>
              </a:solidFill>
              <a:latin typeface="黑体" pitchFamily="2" charset="-122"/>
              <a:ea typeface="黑体" pitchFamily="2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 Box 4"/>
          <p:cNvSpPr txBox="1">
            <a:spLocks noChangeArrowheads="1"/>
          </p:cNvSpPr>
          <p:nvPr/>
        </p:nvSpPr>
        <p:spPr bwMode="auto">
          <a:xfrm>
            <a:off x="792734" y="1351005"/>
            <a:ext cx="8137525" cy="1449628"/>
          </a:xfrm>
          <a:prstGeom prst="rect">
            <a:avLst/>
          </a:prstGeom>
          <a:noFill/>
          <a:ln>
            <a:noFill/>
          </a:ln>
          <a:effectLst>
            <a:outerShdw dist="35921" dir="2700000" sy="50000" kx="2115830" algn="bl" rotWithShape="0">
              <a:srgbClr val="C0C0C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tabLst>
                <a:tab pos="214757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tabLst>
                <a:tab pos="214757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tabLst>
                <a:tab pos="214757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tabLst>
                <a:tab pos="214757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tabLst>
                <a:tab pos="214757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4757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4757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4757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4757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30000"/>
              </a:spcBef>
            </a:pPr>
            <a:r>
              <a:rPr kumimoji="1" lang="en-US" altLang="zh-CN" dirty="0">
                <a:latin typeface="黑体" panose="02010609060101010101" pitchFamily="2" charset="-122"/>
                <a:ea typeface="黑体" panose="02010609060101010101" pitchFamily="2" charset="-122"/>
              </a:rPr>
              <a:t>2012.09 </a:t>
            </a:r>
            <a:r>
              <a:rPr kumimoji="1" lang="en-US" altLang="zh-CN" dirty="0">
                <a:ea typeface="黑体" panose="02010609060101010101" pitchFamily="2" charset="-122"/>
                <a:cs typeface="Arial" panose="020B0604020202020204" pitchFamily="34" charset="0"/>
              </a:rPr>
              <a:t>~</a:t>
            </a:r>
            <a:r>
              <a:rPr kumimoji="1" lang="en-US" altLang="zh-CN" dirty="0">
                <a:latin typeface="黑体" panose="02010609060101010101" pitchFamily="2" charset="-122"/>
                <a:ea typeface="黑体" panose="02010609060101010101" pitchFamily="2" charset="-122"/>
              </a:rPr>
              <a:t> 2015.06	</a:t>
            </a:r>
            <a:r>
              <a:rPr kumimoji="1" lang="zh-CN" altLang="en-US" dirty="0">
                <a:latin typeface="黑体" panose="02010609060101010101" pitchFamily="2" charset="-122"/>
                <a:ea typeface="黑体" panose="02010609060101010101" pitchFamily="2" charset="-122"/>
              </a:rPr>
              <a:t>合肥工业大学</a:t>
            </a:r>
            <a:r>
              <a:rPr kumimoji="1" lang="en-US" altLang="zh-CN" dirty="0">
                <a:latin typeface="黑体" panose="02010609060101010101" pitchFamily="2" charset="-122"/>
                <a:ea typeface="黑体" panose="02010609060101010101" pitchFamily="2" charset="-122"/>
              </a:rPr>
              <a:t>			</a:t>
            </a:r>
            <a:r>
              <a:rPr kumimoji="1" lang="zh-CN" altLang="en-US" dirty="0">
                <a:latin typeface="黑体" panose="02010609060101010101" pitchFamily="2" charset="-122"/>
                <a:ea typeface="黑体" panose="02010609060101010101" pitchFamily="2" charset="-122"/>
              </a:rPr>
              <a:t>博士研究生  工学博士</a:t>
            </a:r>
            <a:endParaRPr kumimoji="1" lang="en-US" altLang="zh-CN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spcBef>
                <a:spcPct val="30000"/>
              </a:spcBef>
            </a:pPr>
            <a:r>
              <a:rPr kumimoji="1" lang="en-US" altLang="zh-CN" dirty="0">
                <a:latin typeface="黑体" panose="02010609060101010101" pitchFamily="2" charset="-122"/>
                <a:ea typeface="黑体" panose="02010609060101010101" pitchFamily="2" charset="-122"/>
              </a:rPr>
              <a:t>2013.09 </a:t>
            </a:r>
            <a:r>
              <a:rPr kumimoji="1" lang="en-US" altLang="zh-CN" dirty="0">
                <a:ea typeface="黑体" panose="02010609060101010101" pitchFamily="2" charset="-122"/>
                <a:cs typeface="Arial" panose="020B0604020202020204" pitchFamily="34" charset="0"/>
              </a:rPr>
              <a:t>~</a:t>
            </a:r>
            <a:r>
              <a:rPr kumimoji="1" lang="en-US" altLang="zh-CN" dirty="0">
                <a:latin typeface="黑体" panose="02010609060101010101" pitchFamily="2" charset="-122"/>
                <a:ea typeface="黑体" panose="02010609060101010101" pitchFamily="2" charset="-122"/>
              </a:rPr>
              <a:t> 2014.09	</a:t>
            </a:r>
            <a:r>
              <a:rPr kumimoji="1" lang="zh-CN" altLang="en-US" dirty="0">
                <a:latin typeface="黑体" panose="02010609060101010101" pitchFamily="2" charset="-122"/>
                <a:ea typeface="黑体" panose="02010609060101010101" pitchFamily="2" charset="-122"/>
              </a:rPr>
              <a:t>中阿肯色大学（美） </a:t>
            </a:r>
            <a:r>
              <a:rPr kumimoji="1" lang="en-US" altLang="zh-CN" dirty="0">
                <a:latin typeface="黑体" panose="02010609060101010101" pitchFamily="2" charset="-122"/>
                <a:ea typeface="黑体" panose="02010609060101010101" pitchFamily="2" charset="-122"/>
              </a:rPr>
              <a:t>		</a:t>
            </a:r>
            <a:r>
              <a:rPr kumimoji="1" lang="zh-CN" altLang="en-US" dirty="0">
                <a:latin typeface="黑体" panose="02010609060101010101" pitchFamily="2" charset="-122"/>
                <a:ea typeface="黑体" panose="02010609060101010101" pitchFamily="2" charset="-122"/>
              </a:rPr>
              <a:t>联合培养博士研究生</a:t>
            </a:r>
            <a:endParaRPr kumimoji="1" lang="en-US" altLang="zh-CN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spcBef>
                <a:spcPct val="30000"/>
              </a:spcBef>
            </a:pPr>
            <a:r>
              <a:rPr kumimoji="1" lang="en-US" altLang="zh-CN" dirty="0">
                <a:latin typeface="黑体" panose="02010609060101010101" pitchFamily="2" charset="-122"/>
                <a:ea typeface="黑体" panose="02010609060101010101" pitchFamily="2" charset="-122"/>
              </a:rPr>
              <a:t>2003.09 </a:t>
            </a:r>
            <a:r>
              <a:rPr kumimoji="1" lang="en-US" altLang="zh-CN" dirty="0">
                <a:ea typeface="黑体" panose="02010609060101010101" pitchFamily="2" charset="-122"/>
                <a:cs typeface="Arial" panose="020B0604020202020204" pitchFamily="34" charset="0"/>
              </a:rPr>
              <a:t>~  </a:t>
            </a:r>
            <a:r>
              <a:rPr kumimoji="1" lang="en-US" altLang="zh-CN" dirty="0">
                <a:latin typeface="黑体" panose="02010609060101010101" pitchFamily="2" charset="-122"/>
                <a:ea typeface="黑体" panose="02010609060101010101" pitchFamily="2" charset="-122"/>
              </a:rPr>
              <a:t>2006.07	</a:t>
            </a:r>
            <a:r>
              <a:rPr kumimoji="1" lang="zh-CN" altLang="en-US" dirty="0">
                <a:latin typeface="黑体" panose="02010609060101010101" pitchFamily="2" charset="-122"/>
                <a:ea typeface="黑体" panose="02010609060101010101" pitchFamily="2" charset="-122"/>
              </a:rPr>
              <a:t>中科院研究生院（沈阳计算所）</a:t>
            </a:r>
            <a:r>
              <a:rPr kumimoji="1" lang="en-US" altLang="zh-CN" dirty="0">
                <a:latin typeface="黑体" panose="02010609060101010101" pitchFamily="2" charset="-122"/>
                <a:ea typeface="黑体" panose="02010609060101010101" pitchFamily="2" charset="-122"/>
              </a:rPr>
              <a:t>	</a:t>
            </a:r>
            <a:r>
              <a:rPr kumimoji="1" lang="zh-CN" altLang="en-US" dirty="0">
                <a:latin typeface="黑体" panose="02010609060101010101" pitchFamily="2" charset="-122"/>
                <a:ea typeface="黑体" panose="02010609060101010101" pitchFamily="2" charset="-122"/>
              </a:rPr>
              <a:t>硕士研究生</a:t>
            </a:r>
            <a:r>
              <a:rPr kumimoji="1" lang="en-US" altLang="zh-CN" dirty="0">
                <a:latin typeface="黑体" panose="02010609060101010101" pitchFamily="2" charset="-122"/>
                <a:ea typeface="黑体" panose="02010609060101010101" pitchFamily="2" charset="-122"/>
              </a:rPr>
              <a:t>  </a:t>
            </a:r>
            <a:r>
              <a:rPr kumimoji="1" lang="zh-CN" altLang="en-US" dirty="0">
                <a:latin typeface="黑体" panose="02010609060101010101" pitchFamily="2" charset="-122"/>
                <a:ea typeface="黑体" panose="02010609060101010101" pitchFamily="2" charset="-122"/>
              </a:rPr>
              <a:t>工学硕士</a:t>
            </a:r>
            <a:endParaRPr kumimoji="1" lang="en-US" altLang="zh-CN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spcBef>
                <a:spcPct val="30000"/>
              </a:spcBef>
            </a:pPr>
            <a:r>
              <a:rPr kumimoji="1" lang="en-US" altLang="zh-CN" dirty="0">
                <a:latin typeface="黑体" panose="02010609060101010101" pitchFamily="2" charset="-122"/>
                <a:ea typeface="黑体" panose="02010609060101010101" pitchFamily="2" charset="-122"/>
              </a:rPr>
              <a:t>1999.09 </a:t>
            </a:r>
            <a:r>
              <a:rPr kumimoji="1" lang="en-US" altLang="zh-CN" dirty="0">
                <a:ea typeface="黑体" panose="02010609060101010101" pitchFamily="2" charset="-122"/>
                <a:cs typeface="Arial" panose="020B0604020202020204" pitchFamily="34" charset="0"/>
              </a:rPr>
              <a:t>~</a:t>
            </a:r>
            <a:r>
              <a:rPr kumimoji="1" lang="en-US" altLang="zh-CN" dirty="0">
                <a:latin typeface="黑体" panose="02010609060101010101" pitchFamily="2" charset="-122"/>
                <a:ea typeface="黑体" panose="02010609060101010101" pitchFamily="2" charset="-122"/>
              </a:rPr>
              <a:t> 2003.07	</a:t>
            </a:r>
            <a:r>
              <a:rPr kumimoji="1" lang="zh-CN" altLang="en-US" dirty="0">
                <a:latin typeface="黑体" panose="02010609060101010101" pitchFamily="2" charset="-122"/>
                <a:ea typeface="黑体" panose="02010609060101010101" pitchFamily="2" charset="-122"/>
              </a:rPr>
              <a:t>安徽大学          </a:t>
            </a:r>
            <a:r>
              <a:rPr kumimoji="1" lang="en-US" altLang="zh-CN" dirty="0">
                <a:latin typeface="黑体" panose="02010609060101010101" pitchFamily="2" charset="-122"/>
                <a:ea typeface="黑体" panose="02010609060101010101" pitchFamily="2" charset="-122"/>
              </a:rPr>
              <a:t>		</a:t>
            </a:r>
            <a:r>
              <a:rPr kumimoji="1" lang="zh-CN" altLang="en-US" dirty="0">
                <a:latin typeface="黑体" panose="02010609060101010101" pitchFamily="2" charset="-122"/>
                <a:ea typeface="黑体" panose="02010609060101010101" pitchFamily="2" charset="-122"/>
              </a:rPr>
              <a:t>本科生      工学学士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795685" y="2951761"/>
            <a:ext cx="472931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1" lang="zh-CN" altLang="en-US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Symbol" panose="05050102010706020507" pitchFamily="18" charset="2"/>
              </a:rPr>
              <a:t>工作经历</a:t>
            </a:r>
            <a:r>
              <a:rPr kumimoji="1" lang="zh-CN" altLang="en-US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Symbol" panose="05050102010706020507" pitchFamily="18" charset="2"/>
              </a:rPr>
              <a:t>（</a:t>
            </a:r>
            <a:r>
              <a:rPr kumimoji="1" lang="zh-CN" altLang="en-US" sz="2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Symbol" panose="05050102010706020507" pitchFamily="18" charset="2"/>
              </a:rPr>
              <a:t>包括现有职称晋升时间）</a:t>
            </a:r>
            <a:endParaRPr kumimoji="1" lang="zh-CN" altLang="en-US" sz="2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73602" y="954344"/>
            <a:ext cx="472931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1" lang="zh-CN" altLang="en-US" sz="2000" b="1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教育经历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792734" y="3375060"/>
            <a:ext cx="8243762" cy="2169825"/>
          </a:xfrm>
          <a:prstGeom prst="rect">
            <a:avLst/>
          </a:prstGeom>
          <a:noFill/>
          <a:ln>
            <a:noFill/>
          </a:ln>
          <a:effectLst>
            <a:outerShdw dist="35921" dir="2700000" sy="50000" kx="2115830" algn="bl" rotWithShape="0">
              <a:srgbClr val="C0C0C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tabLst>
                <a:tab pos="214757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tabLst>
                <a:tab pos="214757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tabLst>
                <a:tab pos="214757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tabLst>
                <a:tab pos="214757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tabLst>
                <a:tab pos="214757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4757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4757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4757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4757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spcBef>
                <a:spcPct val="30000"/>
              </a:spcBef>
            </a:pPr>
            <a:r>
              <a:rPr kumimoji="1" lang="en-US" altLang="zh-CN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2022.06 </a:t>
            </a:r>
            <a:r>
              <a:rPr kumimoji="1" lang="en-US" altLang="zh-CN" b="1" dirty="0">
                <a:solidFill>
                  <a:srgbClr val="FFFF00"/>
                </a:solidFill>
                <a:ea typeface="黑体" panose="02010609060101010101" pitchFamily="2" charset="-122"/>
                <a:cs typeface="Arial" panose="020B0604020202020204" pitchFamily="34" charset="0"/>
              </a:rPr>
              <a:t>~  </a:t>
            </a:r>
            <a:r>
              <a:rPr kumimoji="1" lang="zh-CN" altLang="en-US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至今</a:t>
            </a:r>
            <a:r>
              <a:rPr kumimoji="1" lang="en-US" altLang="zh-CN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	</a:t>
            </a:r>
            <a:r>
              <a:rPr kumimoji="1" lang="zh-CN" altLang="en-US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东南大学</a:t>
            </a:r>
            <a:r>
              <a:rPr kumimoji="1" lang="en-US" altLang="zh-CN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	</a:t>
            </a:r>
            <a:r>
              <a:rPr kumimoji="1" lang="zh-CN" altLang="en-US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网络空间安全学院      </a:t>
            </a:r>
            <a:r>
              <a:rPr kumimoji="1" lang="en-US" altLang="zh-CN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	</a:t>
            </a:r>
            <a:r>
              <a:rPr kumimoji="1" lang="zh-CN" altLang="en-US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副教授</a:t>
            </a:r>
            <a:r>
              <a:rPr kumimoji="1" lang="en-US" altLang="zh-CN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/</a:t>
            </a:r>
            <a:r>
              <a:rPr kumimoji="1" lang="zh-CN" altLang="en-US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博导</a:t>
            </a:r>
            <a:endParaRPr kumimoji="1" lang="en-US" altLang="zh-CN" b="1" dirty="0">
              <a:solidFill>
                <a:srgbClr val="FFFF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just">
              <a:spcBef>
                <a:spcPct val="30000"/>
              </a:spcBef>
            </a:pPr>
            <a:r>
              <a:rPr kumimoji="1" lang="en-US" altLang="zh-CN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2017.06 </a:t>
            </a:r>
            <a:r>
              <a:rPr kumimoji="1" lang="en-US" altLang="zh-CN" b="1" dirty="0">
                <a:solidFill>
                  <a:srgbClr val="FFFF00"/>
                </a:solidFill>
                <a:ea typeface="黑体" panose="02010609060101010101" pitchFamily="2" charset="-122"/>
                <a:cs typeface="Arial" panose="020B0604020202020204" pitchFamily="34" charset="0"/>
              </a:rPr>
              <a:t>~</a:t>
            </a:r>
            <a:r>
              <a:rPr kumimoji="1" lang="en-US" altLang="zh-CN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2022.06	</a:t>
            </a:r>
            <a:r>
              <a:rPr kumimoji="1" lang="zh-CN" altLang="en-US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南京理工大学</a:t>
            </a:r>
            <a:r>
              <a:rPr kumimoji="1" lang="en-US" altLang="zh-CN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	</a:t>
            </a:r>
            <a:r>
              <a:rPr kumimoji="1" lang="zh-CN" altLang="en-US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计算机科学与工程学院  </a:t>
            </a:r>
            <a:r>
              <a:rPr kumimoji="1" lang="en-US" altLang="zh-CN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	</a:t>
            </a:r>
            <a:r>
              <a:rPr kumimoji="1" lang="zh-CN" altLang="en-US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副教授</a:t>
            </a:r>
            <a:r>
              <a:rPr kumimoji="1" lang="en-US" altLang="zh-CN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/</a:t>
            </a:r>
            <a:r>
              <a:rPr kumimoji="1" lang="zh-CN" altLang="en-US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博导</a:t>
            </a:r>
            <a:endParaRPr kumimoji="1" lang="en-US" altLang="zh-CN" b="1" dirty="0">
              <a:solidFill>
                <a:srgbClr val="FFFF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just">
              <a:spcBef>
                <a:spcPct val="30000"/>
              </a:spcBef>
            </a:pPr>
            <a:r>
              <a:rPr kumimoji="1" lang="en-US" altLang="zh-CN" dirty="0">
                <a:latin typeface="黑体" panose="02010609060101010101" pitchFamily="2" charset="-122"/>
                <a:ea typeface="黑体" panose="02010609060101010101" pitchFamily="2" charset="-122"/>
              </a:rPr>
              <a:t>2019.03 </a:t>
            </a:r>
            <a:r>
              <a:rPr kumimoji="1" lang="en-US" altLang="zh-CN" dirty="0">
                <a:ea typeface="黑体" panose="02010609060101010101" pitchFamily="2" charset="-122"/>
                <a:cs typeface="Arial" panose="020B0604020202020204" pitchFamily="34" charset="0"/>
              </a:rPr>
              <a:t>~</a:t>
            </a:r>
            <a:r>
              <a:rPr kumimoji="1" lang="en-US" altLang="zh-CN" dirty="0">
                <a:latin typeface="黑体" panose="02010609060101010101" pitchFamily="2" charset="-122"/>
                <a:ea typeface="黑体" panose="02010609060101010101" pitchFamily="2" charset="-122"/>
              </a:rPr>
              <a:t> 2020.02	</a:t>
            </a:r>
            <a:r>
              <a:rPr kumimoji="1" lang="zh-CN" altLang="en-US" dirty="0">
                <a:latin typeface="黑体" panose="02010609060101010101" pitchFamily="2" charset="-122"/>
                <a:ea typeface="黑体" panose="02010609060101010101" pitchFamily="2" charset="-122"/>
              </a:rPr>
              <a:t>匹兹堡大学（美）电气与计算机工程系</a:t>
            </a:r>
            <a:r>
              <a:rPr kumimoji="1" lang="en-US" altLang="zh-CN" dirty="0">
                <a:latin typeface="黑体" panose="02010609060101010101" pitchFamily="2" charset="-122"/>
                <a:ea typeface="黑体" panose="02010609060101010101" pitchFamily="2" charset="-122"/>
              </a:rPr>
              <a:t>	</a:t>
            </a:r>
            <a:r>
              <a:rPr kumimoji="1" lang="zh-CN" altLang="en-US" dirty="0">
                <a:latin typeface="黑体" panose="02010609060101010101" pitchFamily="2" charset="-122"/>
                <a:ea typeface="黑体" panose="02010609060101010101" pitchFamily="2" charset="-122"/>
              </a:rPr>
              <a:t>访问学者</a:t>
            </a:r>
            <a:endParaRPr kumimoji="1" lang="en-US" altLang="zh-CN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just">
              <a:spcBef>
                <a:spcPct val="30000"/>
              </a:spcBef>
            </a:pPr>
            <a:r>
              <a:rPr kumimoji="1" lang="en-US" altLang="zh-CN" dirty="0">
                <a:latin typeface="黑体" panose="02010609060101010101" pitchFamily="2" charset="-122"/>
                <a:ea typeface="黑体" panose="02010609060101010101" pitchFamily="2" charset="-122"/>
              </a:rPr>
              <a:t>2017.07 </a:t>
            </a:r>
            <a:r>
              <a:rPr kumimoji="1" lang="en-US" altLang="zh-CN" dirty="0">
                <a:ea typeface="黑体" panose="02010609060101010101" pitchFamily="2" charset="-122"/>
                <a:cs typeface="Arial" panose="020B0604020202020204" pitchFamily="34" charset="0"/>
              </a:rPr>
              <a:t>~  </a:t>
            </a:r>
            <a:r>
              <a:rPr kumimoji="1" lang="en-US" altLang="zh-CN" dirty="0">
                <a:latin typeface="黑体" panose="02010609060101010101" pitchFamily="2" charset="-122"/>
                <a:ea typeface="黑体" panose="02010609060101010101" pitchFamily="2" charset="-122"/>
              </a:rPr>
              <a:t>2017.09	</a:t>
            </a:r>
            <a:r>
              <a:rPr kumimoji="1" lang="zh-CN" altLang="en-US" dirty="0">
                <a:latin typeface="黑体" panose="02010609060101010101" pitchFamily="2" charset="-122"/>
                <a:ea typeface="黑体" panose="02010609060101010101" pitchFamily="2" charset="-122"/>
              </a:rPr>
              <a:t>悉尼科技大学（澳）信息与技术学部</a:t>
            </a:r>
            <a:r>
              <a:rPr kumimoji="1" lang="en-US" altLang="zh-CN" dirty="0">
                <a:latin typeface="黑体" panose="02010609060101010101" pitchFamily="2" charset="-122"/>
                <a:ea typeface="黑体" panose="02010609060101010101" pitchFamily="2" charset="-122"/>
              </a:rPr>
              <a:t>	</a:t>
            </a:r>
            <a:r>
              <a:rPr kumimoji="1" lang="zh-CN" altLang="en-US" dirty="0">
                <a:latin typeface="黑体" panose="02010609060101010101" pitchFamily="2" charset="-122"/>
                <a:ea typeface="黑体" panose="02010609060101010101" pitchFamily="2" charset="-122"/>
              </a:rPr>
              <a:t>访问学者</a:t>
            </a:r>
            <a:endParaRPr kumimoji="1" lang="en-US" altLang="zh-CN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just">
              <a:spcBef>
                <a:spcPct val="30000"/>
              </a:spcBef>
            </a:pPr>
            <a:r>
              <a:rPr kumimoji="1" lang="en-US" altLang="zh-CN" dirty="0">
                <a:latin typeface="黑体" panose="02010609060101010101" pitchFamily="2" charset="-122"/>
                <a:ea typeface="黑体" panose="02010609060101010101" pitchFamily="2" charset="-122"/>
              </a:rPr>
              <a:t>2015.06 </a:t>
            </a:r>
            <a:r>
              <a:rPr kumimoji="1" lang="en-US" altLang="zh-CN" dirty="0">
                <a:ea typeface="黑体" panose="02010609060101010101" pitchFamily="2" charset="-122"/>
                <a:cs typeface="Arial" panose="020B0604020202020204" pitchFamily="34" charset="0"/>
              </a:rPr>
              <a:t>~</a:t>
            </a:r>
            <a:r>
              <a:rPr kumimoji="1" lang="en-US" altLang="zh-CN" dirty="0">
                <a:latin typeface="黑体" panose="02010609060101010101" pitchFamily="2" charset="-122"/>
                <a:ea typeface="黑体" panose="02010609060101010101" pitchFamily="2" charset="-122"/>
              </a:rPr>
              <a:t> 2017.05	</a:t>
            </a:r>
            <a:r>
              <a:rPr kumimoji="1" lang="zh-CN" altLang="en-US" dirty="0">
                <a:latin typeface="黑体" panose="02010609060101010101" pitchFamily="2" charset="-122"/>
                <a:ea typeface="黑体" panose="02010609060101010101" pitchFamily="2" charset="-122"/>
              </a:rPr>
              <a:t>南京理工大学</a:t>
            </a:r>
            <a:r>
              <a:rPr kumimoji="1" lang="en-US" altLang="zh-CN" dirty="0">
                <a:latin typeface="黑体" panose="02010609060101010101" pitchFamily="2" charset="-122"/>
                <a:ea typeface="黑体" panose="02010609060101010101" pitchFamily="2" charset="-122"/>
              </a:rPr>
              <a:t>	</a:t>
            </a:r>
            <a:r>
              <a:rPr kumimoji="1" lang="zh-CN" altLang="en-US" dirty="0">
                <a:latin typeface="黑体" panose="02010609060101010101" pitchFamily="2" charset="-122"/>
                <a:ea typeface="黑体" panose="02010609060101010101" pitchFamily="2" charset="-122"/>
              </a:rPr>
              <a:t>计算机科学与工程学院</a:t>
            </a:r>
            <a:r>
              <a:rPr kumimoji="1" lang="en-US" altLang="zh-CN" dirty="0">
                <a:latin typeface="黑体" panose="02010609060101010101" pitchFamily="2" charset="-122"/>
                <a:ea typeface="黑体" panose="02010609060101010101" pitchFamily="2" charset="-122"/>
              </a:rPr>
              <a:t>	</a:t>
            </a:r>
            <a:r>
              <a:rPr kumimoji="1" lang="zh-CN" altLang="en-US" dirty="0">
                <a:latin typeface="黑体" panose="02010609060101010101" pitchFamily="2" charset="-122"/>
                <a:ea typeface="黑体" panose="02010609060101010101" pitchFamily="2" charset="-122"/>
              </a:rPr>
              <a:t>讲师</a:t>
            </a:r>
            <a:endParaRPr kumimoji="1" lang="en-US" altLang="zh-CN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just">
              <a:spcBef>
                <a:spcPct val="30000"/>
              </a:spcBef>
            </a:pPr>
            <a:r>
              <a:rPr kumimoji="1" lang="en-US" altLang="zh-CN" dirty="0">
                <a:latin typeface="黑体" panose="02010609060101010101" pitchFamily="2" charset="-122"/>
                <a:ea typeface="黑体" panose="02010609060101010101" pitchFamily="2" charset="-122"/>
              </a:rPr>
              <a:t>2006.07</a:t>
            </a:r>
            <a:r>
              <a:rPr kumimoji="1" lang="en-US" altLang="zh-CN" dirty="0">
                <a:ea typeface="黑体" panose="02010609060101010101" pitchFamily="2" charset="-122"/>
                <a:cs typeface="Arial" panose="020B0604020202020204" pitchFamily="34" charset="0"/>
              </a:rPr>
              <a:t>  ~  </a:t>
            </a:r>
            <a:r>
              <a:rPr kumimoji="1" lang="en-US" altLang="zh-CN" dirty="0">
                <a:latin typeface="黑体" panose="02010609060101010101" pitchFamily="2" charset="-122"/>
                <a:ea typeface="黑体" panose="02010609060101010101" pitchFamily="2" charset="-122"/>
              </a:rPr>
              <a:t>2012.08	</a:t>
            </a:r>
            <a:r>
              <a:rPr kumimoji="1" lang="zh-CN" altLang="en-US" dirty="0">
                <a:latin typeface="黑体" panose="02010609060101010101" pitchFamily="2" charset="-122"/>
                <a:ea typeface="黑体" panose="02010609060101010101" pitchFamily="2" charset="-122"/>
              </a:rPr>
              <a:t>科大讯飞信息技术有限公司</a:t>
            </a:r>
            <a:r>
              <a:rPr kumimoji="1" lang="en-US" altLang="zh-CN" dirty="0">
                <a:latin typeface="黑体" panose="02010609060101010101" pitchFamily="2" charset="-122"/>
                <a:ea typeface="黑体" panose="02010609060101010101" pitchFamily="2" charset="-122"/>
              </a:rPr>
              <a:t>		</a:t>
            </a:r>
            <a:r>
              <a:rPr kumimoji="1" lang="zh-CN" altLang="en-US" dirty="0">
                <a:latin typeface="黑体" panose="02010609060101010101" pitchFamily="2" charset="-122"/>
                <a:ea typeface="黑体" panose="02010609060101010101" pitchFamily="2" charset="-122"/>
              </a:rPr>
              <a:t>工程师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740718" y="5729262"/>
            <a:ext cx="6408712" cy="737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IEEE </a:t>
            </a:r>
            <a:r>
              <a:rPr lang="zh-CN" altLang="en-US" sz="1400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高级会员</a:t>
            </a:r>
            <a:r>
              <a:rPr lang="zh-CN" altLang="en-US" sz="1400" dirty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（</a:t>
            </a:r>
            <a:r>
              <a:rPr lang="en-US" altLang="zh-CN" sz="1400" dirty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IEEE Senior Member </a:t>
            </a:r>
            <a:r>
              <a:rPr lang="en-US" altLang="zh-CN" sz="1400" b="1" dirty="0">
                <a:ea typeface="黑体" panose="02010609060101010101" pitchFamily="2" charset="-122"/>
                <a:cs typeface="Arial" panose="020B0604020202020204" pitchFamily="34" charset="0"/>
              </a:rPr>
              <a:t>’</a:t>
            </a:r>
            <a:r>
              <a:rPr lang="en-US" altLang="zh-CN" sz="1400" dirty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19</a:t>
            </a:r>
            <a:r>
              <a:rPr lang="zh-CN" altLang="en-US" sz="1400" dirty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）、</a:t>
            </a:r>
            <a:r>
              <a:rPr lang="en-US" altLang="zh-CN" sz="1400" dirty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ACM</a:t>
            </a:r>
            <a:r>
              <a:rPr lang="zh-CN" altLang="en-US" sz="1400" dirty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会员</a:t>
            </a:r>
            <a:endParaRPr lang="en-US" altLang="zh-CN" sz="1400" dirty="0">
              <a:latin typeface="黑体" panose="02010609060101010101" pitchFamily="2" charset="-122"/>
              <a:ea typeface="黑体" panose="02010609060101010101" pitchFamily="2" charset="-122"/>
              <a:cs typeface="黑体" panose="02010609060101010101" pitchFamily="2" charset="-122"/>
            </a:endParaRPr>
          </a:p>
          <a:p>
            <a:r>
              <a:rPr lang="zh-CN" altLang="en-US" sz="1400" dirty="0">
                <a:latin typeface="黑体" panose="02010609060101010101" pitchFamily="2" charset="-122"/>
                <a:ea typeface="黑体" panose="02010609060101010101" pitchFamily="2" charset="-122"/>
                <a:cs typeface="黑体" panose="02010609060101010101" pitchFamily="2" charset="-122"/>
              </a:rPr>
              <a:t>中国计算机学会协同计算专委会委员、中国人工智能学会会员、中国工程教育认证协会“工程教育认证秘书”、江苏省人工智能学会数据挖掘与应用专委会委员</a:t>
            </a:r>
          </a:p>
        </p:txBody>
      </p:sp>
      <p:cxnSp>
        <p:nvCxnSpPr>
          <p:cNvPr id="7" name="直接连接符 6"/>
          <p:cNvCxnSpPr/>
          <p:nvPr/>
        </p:nvCxnSpPr>
        <p:spPr>
          <a:xfrm>
            <a:off x="845853" y="5661248"/>
            <a:ext cx="406876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 Box 3">
            <a:extLst>
              <a:ext uri="{FF2B5EF4-FFF2-40B4-BE49-F238E27FC236}">
                <a16:creationId xmlns:a16="http://schemas.microsoft.com/office/drawing/2014/main" id="{B824A386-AD01-3F42-60AE-40E4E3C3CC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7088" y="260350"/>
            <a:ext cx="6913562" cy="466725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zh-CN" altLang="en-US" sz="2400" dirty="0">
                <a:solidFill>
                  <a:srgbClr val="FFCC00"/>
                </a:solidFill>
                <a:latin typeface="Times New Roman" pitchFamily="18" charset="0"/>
              </a:rPr>
              <a:t>张静</a:t>
            </a:r>
            <a:r>
              <a:rPr lang="en-US" altLang="zh-CN" sz="2400" dirty="0">
                <a:solidFill>
                  <a:srgbClr val="FFCC00"/>
                </a:solidFill>
                <a:latin typeface="Times New Roman" pitchFamily="18" charset="0"/>
              </a:rPr>
              <a:t>    </a:t>
            </a:r>
            <a:r>
              <a:rPr lang="zh-CN" altLang="en-US" sz="2400" dirty="0">
                <a:solidFill>
                  <a:srgbClr val="FFCC00"/>
                </a:solidFill>
                <a:latin typeface="Times New Roman" pitchFamily="18" charset="0"/>
              </a:rPr>
              <a:t>网络空间安全学院</a:t>
            </a:r>
            <a:r>
              <a:rPr lang="zh-CN" altLang="en-US" sz="24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    简     历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827088" y="1196752"/>
            <a:ext cx="7849368" cy="2148280"/>
          </a:xfrm>
          <a:prstGeom prst="rect">
            <a:avLst/>
          </a:prstGeom>
          <a:noFill/>
          <a:ln>
            <a:noFill/>
          </a:ln>
          <a:effectLst>
            <a:outerShdw dist="35921" dir="2700000" sy="50000" kx="2115830" algn="bl" rotWithShape="0">
              <a:srgbClr val="C0C0C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tabLst>
                <a:tab pos="214757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tabLst>
                <a:tab pos="214757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tabLst>
                <a:tab pos="214757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tabLst>
                <a:tab pos="214757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tabLst>
                <a:tab pos="214757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4757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4757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4757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4757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285750" indent="-285750" algn="just">
              <a:spcBef>
                <a:spcPts val="385"/>
              </a:spcBef>
              <a:buFont typeface="Wingdings" panose="05000000000000000000" pitchFamily="2" charset="2"/>
              <a:buChar char="Ø"/>
            </a:pPr>
            <a:r>
              <a:rPr kumimoji="1" lang="zh-CN" altLang="en-US" sz="1700" dirty="0">
                <a:latin typeface="黑体" panose="02010609060101010101" pitchFamily="2" charset="-122"/>
                <a:ea typeface="黑体" panose="02010609060101010101" pitchFamily="2" charset="-122"/>
              </a:rPr>
              <a:t>担任本科生课程</a:t>
            </a:r>
            <a:r>
              <a:rPr kumimoji="1" lang="en-US" altLang="zh-CN" sz="1700" dirty="0">
                <a:latin typeface="黑体" panose="02010609060101010101" pitchFamily="2" charset="-122"/>
                <a:ea typeface="黑体" panose="02010609060101010101" pitchFamily="2" charset="-122"/>
              </a:rPr>
              <a:t>《</a:t>
            </a:r>
            <a:r>
              <a:rPr kumimoji="1" lang="zh-CN" altLang="en-US" sz="1700" dirty="0">
                <a:latin typeface="黑体" panose="02010609060101010101" pitchFamily="2" charset="-122"/>
                <a:ea typeface="黑体" panose="02010609060101010101" pitchFamily="2" charset="-122"/>
              </a:rPr>
              <a:t>数据结构基础</a:t>
            </a:r>
            <a:r>
              <a:rPr kumimoji="1" lang="en-US" altLang="zh-CN" sz="1700" dirty="0">
                <a:latin typeface="黑体" panose="02010609060101010101" pitchFamily="2" charset="-122"/>
                <a:ea typeface="黑体" panose="02010609060101010101" pitchFamily="2" charset="-122"/>
              </a:rPr>
              <a:t>》</a:t>
            </a:r>
            <a:r>
              <a:rPr kumimoji="1" lang="zh-CN" altLang="en-US" sz="1700" dirty="0">
                <a:latin typeface="黑体" panose="02010609060101010101" pitchFamily="2" charset="-122"/>
                <a:ea typeface="黑体" panose="02010609060101010101" pitchFamily="2" charset="-122"/>
              </a:rPr>
              <a:t>、</a:t>
            </a:r>
            <a:r>
              <a:rPr kumimoji="1" lang="en-US" altLang="zh-CN" sz="1700" dirty="0">
                <a:latin typeface="黑体" panose="02010609060101010101" pitchFamily="2" charset="-122"/>
                <a:ea typeface="黑体" panose="02010609060101010101" pitchFamily="2" charset="-122"/>
              </a:rPr>
              <a:t>《</a:t>
            </a:r>
            <a:r>
              <a:rPr kumimoji="1" lang="zh-CN" altLang="en-US" sz="1700" dirty="0">
                <a:latin typeface="黑体" panose="02010609060101010101" pitchFamily="2" charset="-122"/>
                <a:ea typeface="黑体" panose="02010609060101010101" pitchFamily="2" charset="-122"/>
              </a:rPr>
              <a:t>编译方法（英）</a:t>
            </a:r>
            <a:r>
              <a:rPr kumimoji="1" lang="en-US" altLang="zh-CN" sz="1700" dirty="0">
                <a:latin typeface="黑体" panose="02010609060101010101" pitchFamily="2" charset="-122"/>
                <a:ea typeface="黑体" panose="02010609060101010101" pitchFamily="2" charset="-122"/>
              </a:rPr>
              <a:t>》</a:t>
            </a:r>
            <a:r>
              <a:rPr kumimoji="1" lang="zh-CN" altLang="en-US" sz="1700" dirty="0">
                <a:latin typeface="黑体" panose="02010609060101010101" pitchFamily="2" charset="-122"/>
                <a:ea typeface="黑体" panose="02010609060101010101" pitchFamily="2" charset="-122"/>
              </a:rPr>
              <a:t>、</a:t>
            </a:r>
            <a:r>
              <a:rPr kumimoji="1" lang="en-US" altLang="zh-CN" sz="1700" dirty="0">
                <a:latin typeface="黑体" panose="02010609060101010101" pitchFamily="2" charset="-122"/>
                <a:ea typeface="黑体" panose="02010609060101010101" pitchFamily="2" charset="-122"/>
              </a:rPr>
              <a:t>《</a:t>
            </a:r>
            <a:r>
              <a:rPr kumimoji="1" lang="zh-CN" altLang="en-US" sz="1700" dirty="0">
                <a:latin typeface="黑体" panose="02010609060101010101" pitchFamily="2" charset="-122"/>
                <a:ea typeface="黑体" panose="02010609060101010101" pitchFamily="2" charset="-122"/>
              </a:rPr>
              <a:t>软件体系结构（英）</a:t>
            </a:r>
            <a:r>
              <a:rPr kumimoji="1" lang="en-US" altLang="zh-CN" sz="1700" dirty="0">
                <a:latin typeface="黑体" panose="02010609060101010101" pitchFamily="2" charset="-122"/>
                <a:ea typeface="黑体" panose="02010609060101010101" pitchFamily="2" charset="-122"/>
              </a:rPr>
              <a:t>》</a:t>
            </a:r>
            <a:r>
              <a:rPr kumimoji="1" lang="zh-CN" altLang="en-US" sz="1700" dirty="0">
                <a:latin typeface="黑体" panose="02010609060101010101" pitchFamily="2" charset="-122"/>
                <a:ea typeface="黑体" panose="02010609060101010101" pitchFamily="2" charset="-122"/>
              </a:rPr>
              <a:t>、</a:t>
            </a:r>
            <a:r>
              <a:rPr kumimoji="1" lang="en-US" altLang="zh-CN" sz="1700" dirty="0">
                <a:latin typeface="黑体" panose="02010609060101010101" pitchFamily="2" charset="-122"/>
                <a:ea typeface="黑体" panose="02010609060101010101" pitchFamily="2" charset="-122"/>
              </a:rPr>
              <a:t>《</a:t>
            </a:r>
            <a:r>
              <a:rPr kumimoji="1" lang="zh-CN" altLang="en-US" sz="1700" dirty="0">
                <a:latin typeface="黑体" panose="02010609060101010101" pitchFamily="2" charset="-122"/>
                <a:ea typeface="黑体" panose="02010609060101010101" pitchFamily="2" charset="-122"/>
              </a:rPr>
              <a:t>信息隐藏技术</a:t>
            </a:r>
            <a:r>
              <a:rPr kumimoji="1" lang="en-US" altLang="zh-CN" sz="1700" dirty="0">
                <a:latin typeface="黑体" panose="02010609060101010101" pitchFamily="2" charset="-122"/>
                <a:ea typeface="黑体" panose="02010609060101010101" pitchFamily="2" charset="-122"/>
              </a:rPr>
              <a:t>》</a:t>
            </a:r>
            <a:r>
              <a:rPr kumimoji="1" lang="zh-CN" altLang="en-US" sz="1700" dirty="0">
                <a:latin typeface="黑体" panose="02010609060101010101" pitchFamily="2" charset="-122"/>
                <a:ea typeface="黑体" panose="02010609060101010101" pitchFamily="2" charset="-122"/>
              </a:rPr>
              <a:t>、</a:t>
            </a:r>
            <a:r>
              <a:rPr kumimoji="1" lang="en-US" altLang="zh-CN" sz="1700" dirty="0">
                <a:latin typeface="黑体" panose="02010609060101010101" pitchFamily="2" charset="-122"/>
                <a:ea typeface="黑体" panose="02010609060101010101" pitchFamily="2" charset="-122"/>
              </a:rPr>
              <a:t>《</a:t>
            </a:r>
            <a:r>
              <a:rPr kumimoji="1" lang="zh-CN" altLang="en-US" sz="1700" dirty="0">
                <a:latin typeface="黑体" panose="02010609060101010101" pitchFamily="2" charset="-122"/>
                <a:ea typeface="黑体" panose="02010609060101010101" pitchFamily="2" charset="-122"/>
              </a:rPr>
              <a:t>面向复杂工程问题的智能分析与决策</a:t>
            </a:r>
            <a:r>
              <a:rPr kumimoji="1" lang="en-US" altLang="zh-CN" sz="1700" dirty="0">
                <a:latin typeface="黑体" panose="02010609060101010101" pitchFamily="2" charset="-122"/>
                <a:ea typeface="黑体" panose="02010609060101010101" pitchFamily="2" charset="-122"/>
              </a:rPr>
              <a:t>》</a:t>
            </a:r>
            <a:r>
              <a:rPr kumimoji="1" lang="zh-CN" altLang="en-US" sz="1700" dirty="0">
                <a:latin typeface="黑体" panose="02010609060101010101" pitchFamily="2" charset="-122"/>
                <a:ea typeface="黑体" panose="02010609060101010101" pitchFamily="2" charset="-122"/>
              </a:rPr>
              <a:t>、</a:t>
            </a:r>
            <a:r>
              <a:rPr kumimoji="1" lang="en-US" altLang="zh-CN" sz="1700" dirty="0">
                <a:latin typeface="黑体" panose="02010609060101010101" pitchFamily="2" charset="-122"/>
                <a:ea typeface="黑体" panose="02010609060101010101" pitchFamily="2" charset="-122"/>
              </a:rPr>
              <a:t>《</a:t>
            </a:r>
            <a:r>
              <a:rPr kumimoji="1" lang="zh-CN" altLang="en-US" sz="1700" dirty="0">
                <a:latin typeface="黑体" panose="02010609060101010101" pitchFamily="2" charset="-122"/>
                <a:ea typeface="黑体" panose="02010609060101010101" pitchFamily="2" charset="-122"/>
              </a:rPr>
              <a:t>软件课程设计</a:t>
            </a:r>
            <a:r>
              <a:rPr kumimoji="1" lang="en-US" altLang="zh-CN" sz="1700" dirty="0">
                <a:latin typeface="黑体" panose="02010609060101010101" pitchFamily="2" charset="-122"/>
                <a:ea typeface="黑体" panose="02010609060101010101" pitchFamily="2" charset="-122"/>
              </a:rPr>
              <a:t>Ⅱ</a:t>
            </a:r>
            <a:r>
              <a:rPr kumimoji="1" lang="zh-CN" altLang="en-US" sz="1700" dirty="0">
                <a:latin typeface="黑体" panose="02010609060101010101" pitchFamily="2" charset="-122"/>
                <a:ea typeface="黑体" panose="02010609060101010101" pitchFamily="2" charset="-122"/>
              </a:rPr>
              <a:t>（英）</a:t>
            </a:r>
            <a:r>
              <a:rPr kumimoji="1" lang="en-US" altLang="zh-CN" sz="1700" dirty="0">
                <a:latin typeface="黑体" panose="02010609060101010101" pitchFamily="2" charset="-122"/>
                <a:ea typeface="黑体" panose="02010609060101010101" pitchFamily="2" charset="-122"/>
              </a:rPr>
              <a:t>》</a:t>
            </a:r>
            <a:r>
              <a:rPr kumimoji="1" lang="zh-CN" altLang="en-US" sz="1700" dirty="0">
                <a:latin typeface="黑体" panose="02010609060101010101" pitchFamily="2" charset="-122"/>
                <a:ea typeface="黑体" panose="02010609060101010101" pitchFamily="2" charset="-122"/>
              </a:rPr>
              <a:t>的主讲教师；本科课程讲授</a:t>
            </a:r>
            <a:r>
              <a:rPr kumimoji="1" lang="zh-CN" altLang="en-US" sz="800" dirty="0"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kumimoji="1" lang="en-US" altLang="zh-CN" sz="1700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496</a:t>
            </a:r>
            <a:r>
              <a:rPr kumimoji="1" lang="en-US" altLang="zh-CN" sz="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kumimoji="1" lang="zh-CN" altLang="en-US" sz="1700" dirty="0">
                <a:latin typeface="黑体" panose="02010609060101010101" pitchFamily="2" charset="-122"/>
                <a:ea typeface="黑体" panose="02010609060101010101" pitchFamily="2" charset="-122"/>
              </a:rPr>
              <a:t>学时；</a:t>
            </a:r>
            <a:endParaRPr kumimoji="1" lang="en-US" altLang="zh-CN" sz="17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285750" indent="-285750" algn="just">
              <a:spcBef>
                <a:spcPts val="385"/>
              </a:spcBef>
              <a:buFont typeface="Wingdings" panose="05000000000000000000" pitchFamily="2" charset="2"/>
              <a:buChar char="Ø"/>
            </a:pPr>
            <a:r>
              <a:rPr kumimoji="1" lang="zh-CN" altLang="en-US" sz="1700" dirty="0">
                <a:latin typeface="黑体" panose="02010609060101010101" pitchFamily="2" charset="-122"/>
                <a:ea typeface="黑体" panose="02010609060101010101" pitchFamily="2" charset="-122"/>
              </a:rPr>
              <a:t>担任研究生课程</a:t>
            </a:r>
            <a:r>
              <a:rPr kumimoji="1" lang="en-US" altLang="zh-CN" sz="1700" dirty="0">
                <a:latin typeface="黑体" panose="02010609060101010101" pitchFamily="2" charset="-122"/>
                <a:ea typeface="黑体" panose="02010609060101010101" pitchFamily="2" charset="-122"/>
              </a:rPr>
              <a:t>《</a:t>
            </a:r>
            <a:r>
              <a:rPr kumimoji="1" lang="zh-CN" altLang="en-US" sz="1700" dirty="0">
                <a:latin typeface="黑体" panose="02010609060101010101" pitchFamily="2" charset="-122"/>
                <a:ea typeface="黑体" panose="02010609060101010101" pitchFamily="2" charset="-122"/>
              </a:rPr>
              <a:t>信息安全技术</a:t>
            </a:r>
            <a:r>
              <a:rPr kumimoji="1" lang="en-US" altLang="zh-CN" sz="1700" dirty="0">
                <a:latin typeface="黑体" panose="02010609060101010101" pitchFamily="2" charset="-122"/>
                <a:ea typeface="黑体" panose="02010609060101010101" pitchFamily="2" charset="-122"/>
              </a:rPr>
              <a:t>》</a:t>
            </a:r>
            <a:r>
              <a:rPr kumimoji="1" lang="zh-CN" altLang="en-US" sz="1700" dirty="0">
                <a:latin typeface="黑体" panose="02010609060101010101" pitchFamily="2" charset="-122"/>
                <a:ea typeface="黑体" panose="02010609060101010101" pitchFamily="2" charset="-122"/>
              </a:rPr>
              <a:t>的主讲教师；研究生课程讲授</a:t>
            </a:r>
            <a:r>
              <a:rPr kumimoji="1" lang="zh-CN" altLang="en-US" sz="800" dirty="0"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kumimoji="1" lang="en-US" altLang="zh-CN" sz="17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96</a:t>
            </a:r>
            <a:r>
              <a:rPr kumimoji="1" lang="en-US" altLang="zh-CN" sz="800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kumimoji="1" lang="zh-CN" altLang="en-US" sz="1700" dirty="0">
                <a:latin typeface="黑体" panose="02010609060101010101" pitchFamily="2" charset="-122"/>
                <a:ea typeface="黑体" panose="02010609060101010101" pitchFamily="2" charset="-122"/>
              </a:rPr>
              <a:t>学时；</a:t>
            </a:r>
            <a:endParaRPr kumimoji="1" lang="en-US" altLang="zh-CN" sz="17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285750" indent="-285750" algn="just">
              <a:spcBef>
                <a:spcPts val="385"/>
              </a:spcBef>
              <a:buFont typeface="Wingdings" panose="05000000000000000000" pitchFamily="2" charset="2"/>
              <a:buChar char="Ø"/>
            </a:pPr>
            <a:r>
              <a:rPr kumimoji="1" lang="zh-CN" altLang="en-US" sz="1700" dirty="0">
                <a:latin typeface="黑体" panose="02010609060101010101" pitchFamily="2" charset="-122"/>
                <a:ea typeface="黑体" panose="02010609060101010101" pitchFamily="2" charset="-122"/>
              </a:rPr>
              <a:t>本科和研究生教学效果评价优良；总课时数为</a:t>
            </a:r>
            <a:r>
              <a:rPr kumimoji="1" lang="zh-CN" altLang="en-US" sz="800" dirty="0"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kumimoji="1" lang="en-US" altLang="zh-CN" sz="1700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592</a:t>
            </a:r>
            <a:r>
              <a:rPr kumimoji="1" lang="en-US" altLang="zh-CN" sz="800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kumimoji="1" lang="zh-CN" altLang="en-US" sz="1700" dirty="0">
                <a:latin typeface="黑体" panose="02010609060101010101" pitchFamily="2" charset="-122"/>
                <a:ea typeface="黑体" panose="02010609060101010101" pitchFamily="2" charset="-122"/>
              </a:rPr>
              <a:t>学时，年均</a:t>
            </a:r>
            <a:r>
              <a:rPr kumimoji="1" lang="zh-CN" altLang="en-US" sz="800" dirty="0"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kumimoji="1" lang="en-US" altLang="zh-CN" sz="1700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118.4</a:t>
            </a:r>
            <a:r>
              <a:rPr kumimoji="1" lang="en-US" altLang="zh-CN" sz="800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kumimoji="1" lang="zh-CN" altLang="en-US" sz="1700" dirty="0">
                <a:latin typeface="黑体" panose="02010609060101010101" pitchFamily="2" charset="-122"/>
                <a:ea typeface="黑体" panose="02010609060101010101" pitchFamily="2" charset="-122"/>
              </a:rPr>
              <a:t>学时；</a:t>
            </a:r>
            <a:endParaRPr kumimoji="1" lang="en-US" altLang="zh-CN" sz="17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285750" indent="-285750" algn="just">
              <a:spcBef>
                <a:spcPts val="385"/>
              </a:spcBef>
              <a:buFont typeface="Wingdings" panose="05000000000000000000" pitchFamily="2" charset="2"/>
              <a:buChar char="Ø"/>
            </a:pPr>
            <a:r>
              <a:rPr kumimoji="1" lang="zh-CN" altLang="en-US" sz="1700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获得</a:t>
            </a:r>
            <a:r>
              <a:rPr kumimoji="1" lang="en-US" altLang="zh-CN" sz="1700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2022</a:t>
            </a:r>
            <a:r>
              <a:rPr kumimoji="1" lang="zh-CN" altLang="en-US" sz="1700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年东南大学第</a:t>
            </a:r>
            <a:r>
              <a:rPr kumimoji="1" lang="zh-CN" altLang="en-US" sz="800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kumimoji="1" lang="en-US" altLang="zh-CN" sz="1700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30</a:t>
            </a:r>
            <a:r>
              <a:rPr kumimoji="1" lang="en-US" altLang="zh-CN" sz="800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kumimoji="1" lang="zh-CN" altLang="en-US" sz="1700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届青年教师授课竞赛提名奖。</a:t>
            </a:r>
            <a:endParaRPr kumimoji="1" lang="en-US" altLang="zh-CN" sz="1700" b="1" dirty="0">
              <a:solidFill>
                <a:srgbClr val="FFFF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spcBef>
                <a:spcPct val="20000"/>
              </a:spcBef>
            </a:pPr>
            <a:endParaRPr kumimoji="1" lang="en-US" altLang="zh-CN" b="1" dirty="0">
              <a:latin typeface="华文宋体" panose="02010600040101010101" pitchFamily="2" charset="-122"/>
              <a:ea typeface="华文宋体" panose="0201060004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773602" y="836712"/>
            <a:ext cx="472931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1" lang="zh-CN" altLang="en-US" sz="2000" b="1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827088" y="3028890"/>
            <a:ext cx="472931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1" lang="zh-CN" altLang="en-US" sz="2000" b="1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学生培养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827088" y="3356992"/>
            <a:ext cx="7921376" cy="1554272"/>
          </a:xfrm>
          <a:prstGeom prst="rect">
            <a:avLst/>
          </a:prstGeom>
          <a:noFill/>
          <a:ln>
            <a:noFill/>
          </a:ln>
          <a:effectLst>
            <a:outerShdw dist="35921" dir="2700000" sy="50000" kx="2115830" algn="bl" rotWithShape="0">
              <a:srgbClr val="C0C0C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tabLst>
                <a:tab pos="214757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tabLst>
                <a:tab pos="214757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tabLst>
                <a:tab pos="214757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tabLst>
                <a:tab pos="214757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tabLst>
                <a:tab pos="214757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4757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4757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4757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4757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285750" indent="-285750" algn="just">
              <a:spcBef>
                <a:spcPts val="385"/>
              </a:spcBef>
              <a:buFont typeface="Wingdings" panose="05000000000000000000" pitchFamily="2" charset="2"/>
              <a:buChar char="Ø"/>
            </a:pPr>
            <a:r>
              <a:rPr kumimoji="1" lang="zh-CN" altLang="en-US" sz="1700" dirty="0">
                <a:latin typeface="黑体" panose="02010609060101010101" pitchFamily="2" charset="-122"/>
                <a:ea typeface="黑体" panose="02010609060101010101" pitchFamily="2" charset="-122"/>
              </a:rPr>
              <a:t>担任博士</a:t>
            </a:r>
            <a:r>
              <a:rPr kumimoji="1" lang="en-US" altLang="zh-CN" sz="1700" dirty="0">
                <a:latin typeface="黑体" panose="02010609060101010101" pitchFamily="2" charset="-122"/>
                <a:ea typeface="黑体" panose="02010609060101010101" pitchFamily="2" charset="-122"/>
              </a:rPr>
              <a:t>/</a:t>
            </a:r>
            <a:r>
              <a:rPr kumimoji="1" lang="zh-CN" altLang="en-US" sz="1700" dirty="0">
                <a:latin typeface="黑体" panose="02010609060101010101" pitchFamily="2" charset="-122"/>
                <a:ea typeface="黑体" panose="02010609060101010101" pitchFamily="2" charset="-122"/>
              </a:rPr>
              <a:t>硕士研究生导师，培养</a:t>
            </a:r>
            <a:r>
              <a:rPr kumimoji="1" lang="zh-CN" altLang="en-US" sz="1700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毕业</a:t>
            </a:r>
            <a:r>
              <a:rPr kumimoji="1" lang="zh-CN" altLang="en-US" sz="1700" dirty="0">
                <a:latin typeface="黑体" panose="02010609060101010101" pitchFamily="2" charset="-122"/>
                <a:ea typeface="黑体" panose="02010609060101010101" pitchFamily="2" charset="-122"/>
              </a:rPr>
              <a:t>硕士研究生</a:t>
            </a:r>
            <a:r>
              <a:rPr kumimoji="1" lang="zh-CN" altLang="en-US" sz="800" dirty="0"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kumimoji="1" lang="en-US" altLang="zh-CN" sz="1700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10</a:t>
            </a:r>
            <a:r>
              <a:rPr kumimoji="1" lang="en-US" altLang="zh-CN" sz="800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kumimoji="1" lang="zh-CN" altLang="en-US" sz="1700" dirty="0">
                <a:latin typeface="黑体" panose="02010609060101010101" pitchFamily="2" charset="-122"/>
                <a:ea typeface="黑体" panose="02010609060101010101" pitchFamily="2" charset="-122"/>
              </a:rPr>
              <a:t>名，培养效果优良；</a:t>
            </a:r>
            <a:endParaRPr kumimoji="1" lang="en-US" altLang="zh-CN" sz="17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285750" indent="-285750" algn="just">
              <a:spcBef>
                <a:spcPts val="385"/>
              </a:spcBef>
              <a:buFont typeface="Wingdings" panose="05000000000000000000" pitchFamily="2" charset="2"/>
              <a:buChar char="Ø"/>
            </a:pPr>
            <a:r>
              <a:rPr kumimoji="1" lang="zh-CN" altLang="en-US" sz="1700" dirty="0">
                <a:latin typeface="黑体" panose="02010609060101010101" pitchFamily="2" charset="-122"/>
                <a:ea typeface="黑体" panose="02010609060101010101" pitchFamily="2" charset="-122"/>
              </a:rPr>
              <a:t>指导完成本科生毕业设计（论文）</a:t>
            </a:r>
            <a:r>
              <a:rPr kumimoji="1" lang="zh-CN" altLang="en-US" sz="800" dirty="0"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kumimoji="1" lang="en-US" altLang="zh-CN" sz="1700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15</a:t>
            </a:r>
            <a:r>
              <a:rPr kumimoji="1" lang="en-US" altLang="zh-CN" sz="800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kumimoji="1" lang="zh-CN" altLang="en-US" sz="1700" dirty="0">
                <a:latin typeface="黑体" panose="02010609060101010101" pitchFamily="2" charset="-122"/>
                <a:ea typeface="黑体" panose="02010609060101010101" pitchFamily="2" charset="-122"/>
              </a:rPr>
              <a:t>项，均顺利毕业并获得学士学位；</a:t>
            </a:r>
            <a:endParaRPr kumimoji="1" lang="en-US" altLang="zh-CN" sz="17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285750" indent="-285750" algn="just">
              <a:spcBef>
                <a:spcPts val="385"/>
              </a:spcBef>
              <a:buFont typeface="Wingdings" panose="05000000000000000000" pitchFamily="2" charset="2"/>
              <a:buChar char="Ø"/>
            </a:pPr>
            <a:r>
              <a:rPr kumimoji="1" lang="zh-CN" altLang="en-US" sz="1700" dirty="0">
                <a:latin typeface="黑体" panose="02010609060101010101" pitchFamily="2" charset="-122"/>
                <a:ea typeface="黑体" panose="02010609060101010101" pitchFamily="2" charset="-122"/>
              </a:rPr>
              <a:t>指导完成本科生科研训练项目</a:t>
            </a:r>
            <a:r>
              <a:rPr kumimoji="1" lang="zh-CN" altLang="en-US" sz="800" dirty="0"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kumimoji="1" lang="en-US" altLang="zh-CN" sz="1700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kumimoji="1" lang="en-US" altLang="zh-CN" sz="800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kumimoji="1" lang="zh-CN" altLang="en-US" sz="1700" dirty="0">
                <a:latin typeface="黑体" panose="02010609060101010101" pitchFamily="2" charset="-122"/>
                <a:ea typeface="黑体" panose="02010609060101010101" pitchFamily="2" charset="-122"/>
              </a:rPr>
              <a:t>项，获得校级重点项目资助；</a:t>
            </a:r>
            <a:endParaRPr kumimoji="1" lang="en-US" altLang="zh-CN" sz="17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285750" indent="-285750" algn="just">
              <a:spcBef>
                <a:spcPts val="385"/>
              </a:spcBef>
              <a:buFont typeface="Wingdings" panose="05000000000000000000" pitchFamily="2" charset="2"/>
              <a:buChar char="Ø"/>
            </a:pPr>
            <a:r>
              <a:rPr kumimoji="1" lang="zh-CN" altLang="en-US" sz="1700" dirty="0">
                <a:latin typeface="黑体" panose="02010609060101010101" pitchFamily="2" charset="-122"/>
                <a:ea typeface="黑体" panose="02010609060101010101" pitchFamily="2" charset="-122"/>
              </a:rPr>
              <a:t>指导本科生和研究生参加中国国际“互联网</a:t>
            </a:r>
            <a:r>
              <a:rPr kumimoji="1" lang="en-US" altLang="zh-CN" sz="1700" dirty="0">
                <a:latin typeface="黑体" panose="02010609060101010101" pitchFamily="2" charset="-122"/>
                <a:ea typeface="黑体" panose="02010609060101010101" pitchFamily="2" charset="-122"/>
              </a:rPr>
              <a:t>+</a:t>
            </a:r>
            <a:r>
              <a:rPr kumimoji="1" lang="zh-CN" altLang="en-US" sz="1700" dirty="0">
                <a:latin typeface="黑体" panose="02010609060101010101" pitchFamily="2" charset="-122"/>
                <a:ea typeface="黑体" panose="02010609060101010101" pitchFamily="2" charset="-122"/>
              </a:rPr>
              <a:t>”大学生创新创业大赛、“挑战杯”江苏省大学生创业计划竞赛等赛事并获得校级奖励。</a:t>
            </a:r>
            <a:endParaRPr kumimoji="1" lang="en-US" altLang="zh-CN" sz="17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808526" y="4941168"/>
            <a:ext cx="472931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1" lang="zh-CN" altLang="en-US" sz="2000" b="1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思政教育</a:t>
            </a: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805228" y="5229200"/>
            <a:ext cx="7705352" cy="353943"/>
          </a:xfrm>
          <a:prstGeom prst="rect">
            <a:avLst/>
          </a:prstGeom>
          <a:noFill/>
          <a:ln>
            <a:noFill/>
          </a:ln>
          <a:effectLst>
            <a:outerShdw dist="35921" dir="2700000" sy="50000" kx="2115830" algn="bl" rotWithShape="0">
              <a:srgbClr val="C0C0C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tabLst>
                <a:tab pos="214757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tabLst>
                <a:tab pos="214757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tabLst>
                <a:tab pos="214757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tabLst>
                <a:tab pos="214757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tabLst>
                <a:tab pos="214757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4757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4757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4757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4757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285750" indent="-285750">
              <a:spcBef>
                <a:spcPct val="20000"/>
              </a:spcBef>
              <a:buFont typeface="Wingdings" panose="05000000000000000000" pitchFamily="2" charset="2"/>
              <a:buChar char="Ø"/>
            </a:pPr>
            <a:r>
              <a:rPr kumimoji="1" lang="zh-CN" altLang="en-US" sz="1700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担任本科</a:t>
            </a:r>
            <a:r>
              <a:rPr kumimoji="1" lang="zh-CN" altLang="en-US" sz="800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kumimoji="1" lang="en-GB" altLang="zh-CN" sz="1700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JS3224</a:t>
            </a:r>
            <a:r>
              <a:rPr kumimoji="1" lang="en-GB" altLang="zh-CN" sz="800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kumimoji="1" lang="zh-CN" altLang="en-US" sz="1700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班的班主任（</a:t>
            </a:r>
            <a:r>
              <a:rPr kumimoji="1" lang="en-US" altLang="zh-CN" sz="1700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2022-</a:t>
            </a:r>
            <a:r>
              <a:rPr kumimoji="1" lang="zh-CN" altLang="en-US" sz="1700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至今）。</a:t>
            </a:r>
            <a:r>
              <a:rPr kumimoji="1" lang="en-GB" altLang="zh-CN" sz="1700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endParaRPr kumimoji="1" lang="en-US" altLang="zh-CN" sz="1700" b="1" dirty="0">
              <a:solidFill>
                <a:srgbClr val="FFFF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805228" y="5589240"/>
            <a:ext cx="472931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1" lang="zh-CN" altLang="en-US" sz="2000" b="1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教学改革研究与实践</a:t>
            </a: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805228" y="5949280"/>
            <a:ext cx="8015244" cy="666849"/>
          </a:xfrm>
          <a:prstGeom prst="rect">
            <a:avLst/>
          </a:prstGeom>
          <a:noFill/>
          <a:ln>
            <a:noFill/>
          </a:ln>
          <a:effectLst>
            <a:outerShdw dist="35921" dir="2700000" sy="50000" kx="2115830" algn="bl" rotWithShape="0">
              <a:srgbClr val="C0C0C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tabLst>
                <a:tab pos="214757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tabLst>
                <a:tab pos="214757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tabLst>
                <a:tab pos="214757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tabLst>
                <a:tab pos="214757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tabLst>
                <a:tab pos="214757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4757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4757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4757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4757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285750" indent="-285750" algn="just">
              <a:spcBef>
                <a:spcPts val="385"/>
              </a:spcBef>
              <a:buFont typeface="Wingdings" panose="05000000000000000000" pitchFamily="2" charset="2"/>
              <a:buChar char="Ø"/>
            </a:pPr>
            <a:r>
              <a:rPr kumimoji="1" lang="zh-CN" altLang="en-US" sz="1700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主持</a:t>
            </a:r>
            <a:r>
              <a:rPr kumimoji="1" lang="en-US" altLang="zh-CN" sz="1700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2022</a:t>
            </a:r>
            <a:r>
              <a:rPr kumimoji="1" lang="zh-CN" altLang="en-US" sz="1700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年东南大学教学改革研究与实践项目</a:t>
            </a:r>
            <a:r>
              <a:rPr kumimoji="1" lang="zh-CN" altLang="en-US" sz="800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kumimoji="1" lang="en-US" altLang="zh-CN" sz="1700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kumimoji="1" lang="en-US" altLang="zh-CN" sz="800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kumimoji="1" lang="zh-CN" altLang="en-US" sz="1700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项（项目负责人）；</a:t>
            </a:r>
            <a:endParaRPr kumimoji="1" lang="en-US" altLang="zh-CN" sz="1700" b="1" dirty="0">
              <a:solidFill>
                <a:srgbClr val="FFFF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285750" indent="-285750" algn="just">
              <a:spcBef>
                <a:spcPts val="385"/>
              </a:spcBef>
              <a:buFont typeface="Wingdings" panose="05000000000000000000" pitchFamily="2" charset="2"/>
              <a:buChar char="Ø"/>
            </a:pPr>
            <a:r>
              <a:rPr kumimoji="1" lang="zh-CN" altLang="en-US" sz="1700" dirty="0">
                <a:latin typeface="黑体" panose="02010609060101010101" pitchFamily="2" charset="-122"/>
                <a:ea typeface="黑体" panose="02010609060101010101" pitchFamily="2" charset="-122"/>
              </a:rPr>
              <a:t>以</a:t>
            </a:r>
            <a:r>
              <a:rPr kumimoji="1" lang="zh-CN" altLang="en-US" sz="1700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第一作者</a:t>
            </a:r>
            <a:r>
              <a:rPr kumimoji="1" lang="zh-CN" altLang="en-US" sz="1700" dirty="0">
                <a:latin typeface="黑体" panose="02010609060101010101" pitchFamily="2" charset="-122"/>
                <a:ea typeface="黑体" panose="02010609060101010101" pitchFamily="2" charset="-122"/>
              </a:rPr>
              <a:t>在</a:t>
            </a:r>
            <a:r>
              <a:rPr kumimoji="1" lang="zh-CN" altLang="en-US" sz="1700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计算机教育类权威期刊</a:t>
            </a:r>
            <a:r>
              <a:rPr kumimoji="1" lang="en-US" altLang="zh-CN" sz="1700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《</a:t>
            </a:r>
            <a:r>
              <a:rPr kumimoji="1" lang="zh-CN" altLang="en-US" sz="1700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计算机教育</a:t>
            </a:r>
            <a:r>
              <a:rPr kumimoji="1" lang="en-US" altLang="zh-CN" sz="1700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》</a:t>
            </a:r>
            <a:r>
              <a:rPr kumimoji="1" lang="zh-CN" altLang="en-US" sz="1700" dirty="0">
                <a:latin typeface="黑体" panose="02010609060101010101" pitchFamily="2" charset="-122"/>
                <a:ea typeface="黑体" panose="02010609060101010101" pitchFamily="2" charset="-122"/>
              </a:rPr>
              <a:t>上发表教研论文</a:t>
            </a:r>
            <a:r>
              <a:rPr kumimoji="1" lang="zh-CN" altLang="en-US" sz="800" b="1" dirty="0"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kumimoji="1" lang="en-US" altLang="zh-CN" sz="1700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kumimoji="1" lang="en-US" altLang="zh-CN" sz="800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kumimoji="1" lang="zh-CN" altLang="en-US" sz="1700" dirty="0">
                <a:latin typeface="黑体" panose="02010609060101010101" pitchFamily="2" charset="-122"/>
                <a:ea typeface="黑体" panose="02010609060101010101" pitchFamily="2" charset="-122"/>
              </a:rPr>
              <a:t>篇。</a:t>
            </a:r>
            <a:endParaRPr kumimoji="1" lang="en-US" altLang="zh-CN" sz="17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0" name="Text Box 3">
            <a:extLst>
              <a:ext uri="{FF2B5EF4-FFF2-40B4-BE49-F238E27FC236}">
                <a16:creationId xmlns:a16="http://schemas.microsoft.com/office/drawing/2014/main" id="{17B8797C-2131-9474-6B17-C521D532DA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7088" y="260350"/>
            <a:ext cx="7705352" cy="461665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zh-CN" altLang="en-US" sz="2400" dirty="0">
                <a:solidFill>
                  <a:srgbClr val="FFCC00"/>
                </a:solidFill>
                <a:latin typeface="Times New Roman" pitchFamily="18" charset="0"/>
              </a:rPr>
              <a:t>张静</a:t>
            </a:r>
            <a:r>
              <a:rPr lang="en-US" altLang="zh-CN" sz="2400" dirty="0">
                <a:solidFill>
                  <a:srgbClr val="FFCC00"/>
                </a:solidFill>
                <a:latin typeface="Times New Roman" pitchFamily="18" charset="0"/>
              </a:rPr>
              <a:t>    </a:t>
            </a:r>
            <a:r>
              <a:rPr lang="zh-CN" altLang="en-US" sz="2400" dirty="0">
                <a:solidFill>
                  <a:srgbClr val="FFCC00"/>
                </a:solidFill>
                <a:latin typeface="Times New Roman" pitchFamily="18" charset="0"/>
              </a:rPr>
              <a:t>网络空间安全学院</a:t>
            </a:r>
            <a:r>
              <a:rPr lang="zh-CN" altLang="en-US" sz="24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      任现职以来教学工作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773602" y="764704"/>
            <a:ext cx="804687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1" lang="zh-CN" altLang="en-US" sz="2000" b="1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科研项目</a:t>
            </a:r>
            <a:r>
              <a:rPr kumimoji="1" lang="zh-CN" altLang="en-US" sz="1400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kumimoji="1" lang="zh-CN" altLang="en-US" sz="1400" dirty="0">
                <a:latin typeface="黑体" panose="02010609060101010101" pitchFamily="2" charset="-122"/>
                <a:ea typeface="黑体" panose="02010609060101010101" pitchFamily="2" charset="-122"/>
              </a:rPr>
              <a:t>承担经费</a:t>
            </a:r>
            <a:r>
              <a:rPr kumimoji="1" lang="zh-CN" altLang="en-US" sz="800" dirty="0"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kumimoji="1" lang="en-US" altLang="zh-CN" sz="1600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289.15</a:t>
            </a:r>
            <a:r>
              <a:rPr kumimoji="1" lang="en-US" altLang="zh-CN" sz="800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kumimoji="1" lang="zh-CN" altLang="en-US" sz="1400" dirty="0">
                <a:latin typeface="黑体" panose="02010609060101010101" pitchFamily="2" charset="-122"/>
                <a:ea typeface="黑体" panose="02010609060101010101" pitchFamily="2" charset="-122"/>
              </a:rPr>
              <a:t>万元（均为纵向），年均</a:t>
            </a:r>
            <a:r>
              <a:rPr kumimoji="1" lang="zh-CN" altLang="en-US" sz="800" dirty="0"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kumimoji="1" lang="en-US" altLang="zh-CN" sz="1600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57.83</a:t>
            </a:r>
            <a:r>
              <a:rPr kumimoji="1" lang="en-US" altLang="zh-CN" sz="800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kumimoji="1" lang="zh-CN" altLang="en-US" sz="1400" dirty="0">
                <a:latin typeface="黑体" panose="02010609060101010101" pitchFamily="2" charset="-122"/>
                <a:ea typeface="黑体" panose="02010609060101010101" pitchFamily="2" charset="-122"/>
              </a:rPr>
              <a:t>万元）</a:t>
            </a:r>
          </a:p>
        </p:txBody>
      </p:sp>
      <p:graphicFrame>
        <p:nvGraphicFramePr>
          <p:cNvPr id="3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3697406"/>
              </p:ext>
            </p:extLst>
          </p:nvPr>
        </p:nvGraphicFramePr>
        <p:xfrm>
          <a:off x="755576" y="1120736"/>
          <a:ext cx="8281478" cy="2736720"/>
        </p:xfrm>
        <a:graphic>
          <a:graphicData uri="http://schemas.openxmlformats.org/drawingml/2006/table">
            <a:tbl>
              <a:tblPr firstRow="1" bandRow="1">
                <a:tableStyleId>{C083E6E3-FA7D-4D7B-A595-EF9225AFEA82}</a:tableStyleId>
              </a:tblPr>
              <a:tblGrid>
                <a:gridCol w="171317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2440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0253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6001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2189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8751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0783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71437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49721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200" b="0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项目名称</a:t>
                      </a:r>
                    </a:p>
                  </a:txBody>
                  <a:tcPr marT="7200" marB="18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200" b="0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编号</a:t>
                      </a:r>
                    </a:p>
                  </a:txBody>
                  <a:tcPr marT="7200" marB="18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200" b="0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来源</a:t>
                      </a:r>
                    </a:p>
                  </a:txBody>
                  <a:tcPr marT="7200" marB="18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200" b="0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级别</a:t>
                      </a:r>
                    </a:p>
                  </a:txBody>
                  <a:tcPr marT="7200" marB="18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200" b="0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合同</a:t>
                      </a:r>
                      <a:endParaRPr lang="en-US" altLang="zh-CN" sz="1200" b="0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pPr algn="ctr"/>
                      <a:r>
                        <a:rPr lang="zh-CN" altLang="en-US" sz="1200" b="0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经费</a:t>
                      </a:r>
                    </a:p>
                  </a:txBody>
                  <a:tcPr marT="7200" marB="18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200" b="0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到账</a:t>
                      </a:r>
                      <a:endParaRPr lang="en-US" altLang="zh-CN" sz="1200" b="0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pPr algn="ctr"/>
                      <a:r>
                        <a:rPr lang="zh-CN" altLang="en-US" sz="1200" b="0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经费</a:t>
                      </a:r>
                    </a:p>
                  </a:txBody>
                  <a:tcPr marT="7200" marB="18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200" b="0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起止</a:t>
                      </a:r>
                      <a:endParaRPr lang="en-US" altLang="zh-CN" sz="1200" b="0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pPr algn="ctr"/>
                      <a:r>
                        <a:rPr lang="zh-CN" altLang="en-US" sz="1200" b="0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年月</a:t>
                      </a:r>
                    </a:p>
                  </a:txBody>
                  <a:tcPr marT="7200" marB="18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200" b="0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排名</a:t>
                      </a:r>
                    </a:p>
                  </a:txBody>
                  <a:tcPr marT="7200" marB="18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200" b="0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完成</a:t>
                      </a:r>
                      <a:endParaRPr lang="en-US" altLang="zh-CN" sz="1200" b="0" dirty="0">
                        <a:solidFill>
                          <a:schemeClr val="tx2">
                            <a:lumMod val="20000"/>
                            <a:lumOff val="80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  <a:p>
                      <a:pPr algn="ctr"/>
                      <a:r>
                        <a:rPr lang="zh-CN" altLang="en-US" sz="1200" b="0" dirty="0">
                          <a:solidFill>
                            <a:schemeClr val="tx2">
                              <a:lumMod val="20000"/>
                              <a:lumOff val="80000"/>
                            </a:schemeClr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情况</a:t>
                      </a:r>
                    </a:p>
                  </a:txBody>
                  <a:tcPr marT="7200" marB="1800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zh-CN" altLang="en-US" sz="1200" dirty="0"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面向众包标注数据的机器学习方法研究</a:t>
                      </a:r>
                    </a:p>
                  </a:txBody>
                  <a:tcPr marT="7200" marB="18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 dirty="0"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62076130</a:t>
                      </a:r>
                      <a:endParaRPr lang="zh-CN" altLang="en-US" sz="1200" dirty="0"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marT="7200" marB="1800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zh-CN" altLang="en-US" sz="1200" dirty="0"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国家自然科学基金面上项目</a:t>
                      </a:r>
                    </a:p>
                  </a:txBody>
                  <a:tcPr marT="7200" marB="18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200" b="1" dirty="0">
                          <a:solidFill>
                            <a:srgbClr val="FFFF00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国家级</a:t>
                      </a:r>
                    </a:p>
                  </a:txBody>
                  <a:tcPr marT="7200" marB="18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 dirty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70.56</a:t>
                      </a:r>
                      <a:endParaRPr lang="zh-CN" altLang="en-US" sz="12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T="7200" marB="18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 dirty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67.67</a:t>
                      </a:r>
                      <a:endParaRPr lang="zh-CN" altLang="en-US" sz="12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T="7200" marB="18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 dirty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2021.01</a:t>
                      </a:r>
                      <a:r>
                        <a:rPr kumimoji="1" lang="en-US" altLang="zh-CN" sz="1200" dirty="0">
                          <a:ea typeface="黑体" panose="02010609060101010101" pitchFamily="2" charset="-122"/>
                          <a:cs typeface="Arial" panose="020B0604020202020204" pitchFamily="34" charset="0"/>
                        </a:rPr>
                        <a:t>~</a:t>
                      </a:r>
                      <a:r>
                        <a:rPr lang="en-US" altLang="zh-CN" sz="1200" dirty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2024.12</a:t>
                      </a:r>
                      <a:endParaRPr lang="zh-CN" altLang="en-US" sz="12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T="7200" marB="18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200" b="1" dirty="0">
                          <a:solidFill>
                            <a:srgbClr val="FFFF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项目负责人</a:t>
                      </a:r>
                    </a:p>
                  </a:txBody>
                  <a:tcPr marT="7200" marB="18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200" dirty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在研</a:t>
                      </a:r>
                    </a:p>
                  </a:txBody>
                  <a:tcPr marT="7200" marB="1800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zh-CN" altLang="en-US" sz="1200" dirty="0"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众包大数据多源异构融合与知识学习</a:t>
                      </a:r>
                    </a:p>
                  </a:txBody>
                  <a:tcPr marT="7200" marB="18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 dirty="0"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91846104</a:t>
                      </a:r>
                      <a:endParaRPr lang="zh-CN" altLang="en-US" sz="1200" dirty="0"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marT="7200" marB="1800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zh-CN" altLang="en-US" sz="1200" dirty="0"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国家自然科学基金重大研究计划项目</a:t>
                      </a:r>
                    </a:p>
                  </a:txBody>
                  <a:tcPr marT="7200" marB="18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200" b="1" dirty="0">
                          <a:solidFill>
                            <a:srgbClr val="FFFF00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国家级</a:t>
                      </a:r>
                    </a:p>
                  </a:txBody>
                  <a:tcPr marT="7200" marB="18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 dirty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51.24</a:t>
                      </a:r>
                      <a:endParaRPr lang="zh-CN" altLang="en-US" sz="12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T="7200" marB="18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 dirty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51.24</a:t>
                      </a:r>
                      <a:endParaRPr lang="zh-CN" altLang="en-US" sz="12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T="7200" marB="18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 dirty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2019.01</a:t>
                      </a:r>
                      <a:r>
                        <a:rPr kumimoji="1" lang="en-US" altLang="zh-CN" sz="1200" dirty="0">
                          <a:ea typeface="黑体" panose="02010609060101010101" pitchFamily="2" charset="-122"/>
                          <a:cs typeface="Arial" panose="020B0604020202020204" pitchFamily="34" charset="0"/>
                        </a:rPr>
                        <a:t>~</a:t>
                      </a:r>
                      <a:r>
                        <a:rPr lang="en-US" altLang="zh-CN" sz="1200" dirty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2021.12</a:t>
                      </a:r>
                      <a:endParaRPr lang="zh-CN" altLang="en-US" sz="12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T="7200" marB="18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200" b="1" dirty="0">
                          <a:solidFill>
                            <a:srgbClr val="FFFF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项目负责人</a:t>
                      </a:r>
                    </a:p>
                  </a:txBody>
                  <a:tcPr marT="7200" marB="18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200" dirty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结题</a:t>
                      </a:r>
                    </a:p>
                  </a:txBody>
                  <a:tcPr marT="7200" marB="1800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8368">
                <a:tc>
                  <a:txBody>
                    <a:bodyPr/>
                    <a:lstStyle/>
                    <a:p>
                      <a:pPr algn="l"/>
                      <a:r>
                        <a:rPr lang="zh-CN" altLang="en-US" sz="1200" dirty="0"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分布式跨媒体知识获取与管理</a:t>
                      </a:r>
                    </a:p>
                  </a:txBody>
                  <a:tcPr marT="7200" marB="18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 dirty="0"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2018AAA0102002</a:t>
                      </a:r>
                      <a:endParaRPr lang="zh-CN" altLang="en-US" sz="1200" dirty="0"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marT="7200" marB="1800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zh-CN" altLang="en-US" sz="1200" dirty="0"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国家重点研发计划课题</a:t>
                      </a:r>
                    </a:p>
                  </a:txBody>
                  <a:tcPr marT="7200" marB="1800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1200" b="1" dirty="0">
                          <a:solidFill>
                            <a:srgbClr val="FFFF00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国家级</a:t>
                      </a:r>
                    </a:p>
                  </a:txBody>
                  <a:tcPr marT="7200" marB="18000" anchor="ctr"/>
                </a:tc>
                <a:tc>
                  <a:txBody>
                    <a:bodyPr/>
                    <a:lstStyle/>
                    <a:p>
                      <a:pPr marL="0" indent="0" algn="ctr"/>
                      <a:r>
                        <a:rPr lang="en-US" altLang="zh-CN" sz="1200" dirty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682</a:t>
                      </a:r>
                    </a:p>
                  </a:txBody>
                  <a:tcPr marL="0" marR="0" marT="7200" marB="1800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1200" dirty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682</a:t>
                      </a:r>
                    </a:p>
                  </a:txBody>
                  <a:tcPr marL="0" marR="0" marT="7200" marB="18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 dirty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2019.12</a:t>
                      </a:r>
                      <a:r>
                        <a:rPr kumimoji="1" lang="en-US" altLang="zh-CN" sz="1200" dirty="0">
                          <a:ea typeface="黑体" panose="02010609060101010101" pitchFamily="2" charset="-122"/>
                          <a:cs typeface="Arial" panose="020B0604020202020204" pitchFamily="34" charset="0"/>
                        </a:rPr>
                        <a:t>~</a:t>
                      </a:r>
                      <a:r>
                        <a:rPr lang="en-US" altLang="zh-CN" sz="1200" dirty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2023.12</a:t>
                      </a:r>
                      <a:endParaRPr lang="zh-CN" altLang="en-US" sz="12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T="7200" marB="18000" anchor="ctr"/>
                </a:tc>
                <a:tc>
                  <a:txBody>
                    <a:bodyPr/>
                    <a:lstStyle/>
                    <a:p>
                      <a:pPr marL="0" indent="0" algn="ctr"/>
                      <a:r>
                        <a:rPr lang="zh-CN" altLang="en-US" sz="1200" b="1" dirty="0">
                          <a:solidFill>
                            <a:srgbClr val="FFFF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子课题负责人</a:t>
                      </a:r>
                    </a:p>
                  </a:txBody>
                  <a:tcPr marT="7200" marB="1800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1200" dirty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在研</a:t>
                      </a:r>
                    </a:p>
                  </a:txBody>
                  <a:tcPr marT="7200" marB="1800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zh-CN" altLang="en-US" sz="1200" dirty="0"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融合样本特征的众包标注数据学习方法研究</a:t>
                      </a:r>
                    </a:p>
                  </a:txBody>
                  <a:tcPr marT="7200" marB="1800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1200" dirty="0"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2017T100370</a:t>
                      </a:r>
                      <a:endParaRPr lang="zh-CN" altLang="en-US" sz="1200" dirty="0"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marT="7200" marB="1800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zh-CN" altLang="en-US" sz="1200" dirty="0"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中国博士后基金</a:t>
                      </a:r>
                      <a:endParaRPr lang="en-US" altLang="zh-CN" sz="1200" dirty="0"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  <a:p>
                      <a:pPr algn="l"/>
                      <a:r>
                        <a:rPr lang="zh-CN" altLang="en-US" sz="1200" dirty="0"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特别资助项目</a:t>
                      </a:r>
                    </a:p>
                  </a:txBody>
                  <a:tcPr marT="7200" marB="18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200" dirty="0"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省部级</a:t>
                      </a:r>
                    </a:p>
                  </a:txBody>
                  <a:tcPr marT="7200" marB="18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 dirty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15</a:t>
                      </a:r>
                      <a:endParaRPr lang="zh-CN" altLang="en-US" sz="12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T="7200" marB="18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 dirty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15</a:t>
                      </a:r>
                      <a:endParaRPr lang="zh-CN" altLang="en-US" sz="12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T="7200" marB="18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 dirty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2017.07</a:t>
                      </a:r>
                      <a:r>
                        <a:rPr kumimoji="1" lang="en-US" altLang="zh-CN" sz="1200" dirty="0">
                          <a:ea typeface="黑体" panose="02010609060101010101" pitchFamily="2" charset="-122"/>
                          <a:cs typeface="Arial" panose="020B0604020202020204" pitchFamily="34" charset="0"/>
                        </a:rPr>
                        <a:t>~</a:t>
                      </a:r>
                      <a:r>
                        <a:rPr lang="en-US" altLang="zh-CN" sz="1200" dirty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2019.06</a:t>
                      </a:r>
                      <a:endParaRPr lang="zh-CN" altLang="en-US" sz="12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T="7200" marB="1800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1200" b="1" dirty="0">
                          <a:solidFill>
                            <a:srgbClr val="FFFF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项目负责人</a:t>
                      </a:r>
                    </a:p>
                  </a:txBody>
                  <a:tcPr marT="7200" marB="18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200" dirty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结题</a:t>
                      </a:r>
                    </a:p>
                  </a:txBody>
                  <a:tcPr marT="7200" marB="1800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00496">
                <a:tc>
                  <a:txBody>
                    <a:bodyPr/>
                    <a:lstStyle/>
                    <a:p>
                      <a:pPr algn="l"/>
                      <a:r>
                        <a:rPr lang="zh-CN" altLang="en-US" sz="1200" dirty="0"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交互式众包标注主动学习方法研究</a:t>
                      </a:r>
                    </a:p>
                  </a:txBody>
                  <a:tcPr marT="7200" marB="18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 dirty="0"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2019KD0AD01</a:t>
                      </a:r>
                      <a:endParaRPr lang="zh-CN" altLang="en-US" sz="1200" dirty="0"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marT="7200" marB="1800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1200" dirty="0"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之江实验室</a:t>
                      </a:r>
                    </a:p>
                    <a:p>
                      <a:pPr algn="l"/>
                      <a:r>
                        <a:rPr lang="zh-CN" altLang="en-US" sz="1200" dirty="0"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开放课题项目</a:t>
                      </a:r>
                    </a:p>
                  </a:txBody>
                  <a:tcPr marT="7200" marB="18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200" dirty="0"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其 他</a:t>
                      </a:r>
                    </a:p>
                  </a:txBody>
                  <a:tcPr marT="7200" marB="18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 dirty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25</a:t>
                      </a:r>
                      <a:endParaRPr lang="zh-CN" altLang="en-US" sz="12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T="7200" marB="18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 dirty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25</a:t>
                      </a:r>
                      <a:endParaRPr lang="zh-CN" altLang="en-US" sz="12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T="7200" marB="18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 dirty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2021.02</a:t>
                      </a:r>
                      <a:r>
                        <a:rPr kumimoji="1" lang="en-US" altLang="zh-CN" sz="1200" dirty="0">
                          <a:ea typeface="黑体" panose="02010609060101010101" pitchFamily="2" charset="-122"/>
                          <a:cs typeface="Arial" panose="020B0604020202020204" pitchFamily="34" charset="0"/>
                        </a:rPr>
                        <a:t>~</a:t>
                      </a:r>
                      <a:r>
                        <a:rPr lang="en-US" altLang="zh-CN" sz="1200" dirty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2023.02</a:t>
                      </a:r>
                      <a:endParaRPr lang="zh-CN" altLang="en-US" sz="12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T="7200" marB="1800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1200" b="1" dirty="0">
                          <a:solidFill>
                            <a:srgbClr val="FFFF00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项目负责人</a:t>
                      </a:r>
                    </a:p>
                  </a:txBody>
                  <a:tcPr marT="7200" marB="18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200" dirty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结题</a:t>
                      </a:r>
                    </a:p>
                  </a:txBody>
                  <a:tcPr marT="7200" marB="1800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44328">
                <a:tc>
                  <a:txBody>
                    <a:bodyPr/>
                    <a:lstStyle/>
                    <a:p>
                      <a:pPr algn="l"/>
                      <a:r>
                        <a:rPr lang="zh-CN" altLang="en-US" sz="1200" dirty="0"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面向智能化运维的工作票挖掘方法研究</a:t>
                      </a:r>
                    </a:p>
                  </a:txBody>
                  <a:tcPr marT="7200" marB="18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 dirty="0"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61872185</a:t>
                      </a:r>
                      <a:endParaRPr lang="zh-CN" altLang="en-US" sz="1200" dirty="0"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marT="7200" marB="1800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1200" dirty="0"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国家自然科学基金面上项目</a:t>
                      </a:r>
                    </a:p>
                  </a:txBody>
                  <a:tcPr marT="7200" marB="18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200" b="1" dirty="0">
                          <a:solidFill>
                            <a:srgbClr val="FFFF00"/>
                          </a:solidFill>
                          <a:latin typeface="黑体" panose="02010609060101010101" pitchFamily="2" charset="-122"/>
                          <a:ea typeface="黑体" panose="02010609060101010101" pitchFamily="2" charset="-122"/>
                        </a:rPr>
                        <a:t>国家级</a:t>
                      </a:r>
                    </a:p>
                  </a:txBody>
                  <a:tcPr marT="7200" marB="18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 dirty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75.60</a:t>
                      </a:r>
                      <a:endParaRPr lang="zh-CN" altLang="en-US" sz="12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T="7200" marB="18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 dirty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75.60</a:t>
                      </a:r>
                      <a:endParaRPr lang="zh-CN" altLang="en-US" sz="12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T="7200" marB="1800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1200" dirty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2018.01</a:t>
                      </a:r>
                      <a:r>
                        <a:rPr kumimoji="1" lang="en-US" altLang="zh-CN" sz="1200" dirty="0">
                          <a:ea typeface="黑体" panose="02010609060101010101" pitchFamily="2" charset="-122"/>
                          <a:cs typeface="Arial" panose="020B0604020202020204" pitchFamily="34" charset="0"/>
                        </a:rPr>
                        <a:t>~</a:t>
                      </a:r>
                      <a:r>
                        <a:rPr lang="en-US" altLang="zh-CN" sz="1200" dirty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2022.12</a:t>
                      </a:r>
                      <a:endParaRPr lang="zh-CN" altLang="en-US" sz="1200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T="7200" marB="1800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1200" b="0" dirty="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排</a:t>
                      </a:r>
                      <a:r>
                        <a:rPr lang="en-US" altLang="zh-CN" sz="1200" b="0" dirty="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2/</a:t>
                      </a:r>
                      <a:r>
                        <a:rPr lang="zh-CN" altLang="en-US" sz="1200" b="0" dirty="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主要参与</a:t>
                      </a:r>
                    </a:p>
                  </a:txBody>
                  <a:tcPr marT="7200" marB="18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200" dirty="0"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结题</a:t>
                      </a:r>
                    </a:p>
                  </a:txBody>
                  <a:tcPr marT="7200" marB="1800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" name="文本框 3"/>
          <p:cNvSpPr txBox="1"/>
          <p:nvPr/>
        </p:nvSpPr>
        <p:spPr>
          <a:xfrm>
            <a:off x="773602" y="4397042"/>
            <a:ext cx="718277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1" lang="zh-CN" altLang="en-US" sz="2000" b="1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科研论文</a:t>
            </a:r>
            <a:endParaRPr kumimoji="1" lang="zh-CN" altLang="en-US" sz="1400" b="1" dirty="0">
              <a:solidFill>
                <a:srgbClr val="FFC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43480" y="6392110"/>
            <a:ext cx="7182774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spcBef>
                <a:spcPct val="20000"/>
              </a:spcBef>
              <a:buFont typeface="Wingdings" panose="05000000000000000000" pitchFamily="2" charset="2"/>
              <a:buChar char="Ø"/>
            </a:pPr>
            <a:r>
              <a:rPr kumimoji="1" lang="zh-CN" altLang="en-US" sz="1600" dirty="0">
                <a:latin typeface="黑体" panose="02010609060101010101" pitchFamily="2" charset="-122"/>
                <a:ea typeface="黑体" panose="02010609060101010101" pitchFamily="2" charset="-122"/>
              </a:rPr>
              <a:t>以</a:t>
            </a:r>
            <a:r>
              <a:rPr kumimoji="1" lang="zh-CN" altLang="en-US" sz="1600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第一发明人</a:t>
            </a:r>
            <a:r>
              <a:rPr kumimoji="1" lang="zh-CN" altLang="en-US" sz="1600" dirty="0">
                <a:latin typeface="黑体" panose="02010609060101010101" pitchFamily="2" charset="-122"/>
                <a:ea typeface="黑体" panose="02010609060101010101" pitchFamily="2" charset="-122"/>
              </a:rPr>
              <a:t>授权国家发明专利</a:t>
            </a:r>
            <a:r>
              <a:rPr kumimoji="1" lang="zh-CN" altLang="en-US" sz="800" dirty="0"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kumimoji="1" lang="en-US" altLang="zh-CN" sz="1600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kumimoji="1" lang="en-US" altLang="zh-CN" sz="800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kumimoji="1" lang="zh-CN" altLang="en-US" sz="1600" dirty="0">
                <a:latin typeface="黑体" panose="02010609060101010101" pitchFamily="2" charset="-122"/>
                <a:ea typeface="黑体" panose="02010609060101010101" pitchFamily="2" charset="-122"/>
              </a:rPr>
              <a:t>项（均已转化到相关产品中）。</a:t>
            </a:r>
            <a:endParaRPr kumimoji="1" lang="zh-CN" altLang="en-US" sz="16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5" name="Text Box 3">
            <a:extLst>
              <a:ext uri="{FF2B5EF4-FFF2-40B4-BE49-F238E27FC236}">
                <a16:creationId xmlns:a16="http://schemas.microsoft.com/office/drawing/2014/main" id="{6AF7A26F-5617-FA4B-7B76-D78FCBD899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7088" y="260350"/>
            <a:ext cx="7993384" cy="461665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zh-CN" altLang="en-US" sz="2400" dirty="0">
                <a:solidFill>
                  <a:srgbClr val="FFCC00"/>
                </a:solidFill>
                <a:latin typeface="Times New Roman" pitchFamily="18" charset="0"/>
              </a:rPr>
              <a:t>张静</a:t>
            </a:r>
            <a:r>
              <a:rPr lang="en-US" altLang="zh-CN" sz="2400" dirty="0">
                <a:solidFill>
                  <a:srgbClr val="FFCC00"/>
                </a:solidFill>
                <a:latin typeface="Times New Roman" pitchFamily="18" charset="0"/>
              </a:rPr>
              <a:t>    </a:t>
            </a:r>
            <a:r>
              <a:rPr lang="zh-CN" altLang="en-US" sz="2400" dirty="0">
                <a:solidFill>
                  <a:srgbClr val="FFCC00"/>
                </a:solidFill>
                <a:latin typeface="Times New Roman" pitchFamily="18" charset="0"/>
              </a:rPr>
              <a:t>网络空间安全学院    </a:t>
            </a:r>
            <a:r>
              <a:rPr lang="zh-CN" altLang="en-US" sz="24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任现职以来科研工作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030B05B3-3FF9-2EF0-D733-69642ED100D9}"/>
              </a:ext>
            </a:extLst>
          </p:cNvPr>
          <p:cNvSpPr txBox="1"/>
          <p:nvPr/>
        </p:nvSpPr>
        <p:spPr>
          <a:xfrm>
            <a:off x="773602" y="6046142"/>
            <a:ext cx="718277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1" lang="zh-CN" altLang="en-US" sz="2000" b="1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授权发明专利</a:t>
            </a:r>
            <a:endParaRPr kumimoji="1" lang="zh-CN" altLang="en-US" sz="1400" b="1" dirty="0">
              <a:solidFill>
                <a:srgbClr val="FFC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35CE0ABC-BA9E-8871-D0C7-6612871B7D20}"/>
              </a:ext>
            </a:extLst>
          </p:cNvPr>
          <p:cNvSpPr txBox="1"/>
          <p:nvPr/>
        </p:nvSpPr>
        <p:spPr>
          <a:xfrm>
            <a:off x="650698" y="3852337"/>
            <a:ext cx="8292677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spcBef>
                <a:spcPct val="20000"/>
              </a:spcBef>
              <a:buFont typeface="Wingdings" panose="05000000000000000000" pitchFamily="2" charset="2"/>
              <a:buChar char="Ø"/>
            </a:pPr>
            <a:r>
              <a:rPr kumimoji="1" lang="zh-CN" altLang="en-US" sz="1600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亮点：</a:t>
            </a:r>
            <a:r>
              <a:rPr kumimoji="1" lang="en-US" altLang="zh-CN" sz="1600" b="1" dirty="0">
                <a:latin typeface="黑体" panose="02010609060101010101" pitchFamily="2" charset="-122"/>
                <a:ea typeface="黑体" panose="02010609060101010101" pitchFamily="2" charset="-122"/>
              </a:rPr>
              <a:t>2018</a:t>
            </a:r>
            <a:r>
              <a:rPr kumimoji="1" lang="zh-CN" altLang="en-US" sz="1600" b="1" dirty="0">
                <a:latin typeface="黑体" panose="02010609060101010101" pitchFamily="2" charset="-122"/>
                <a:ea typeface="黑体" panose="02010609060101010101" pitchFamily="2" charset="-122"/>
              </a:rPr>
              <a:t>年和</a:t>
            </a:r>
            <a:r>
              <a:rPr kumimoji="1" lang="en-US" altLang="zh-CN" sz="1600" b="1" dirty="0">
                <a:latin typeface="黑体" panose="02010609060101010101" pitchFamily="2" charset="-122"/>
                <a:ea typeface="黑体" panose="02010609060101010101" pitchFamily="2" charset="-122"/>
              </a:rPr>
              <a:t>2020</a:t>
            </a:r>
            <a:r>
              <a:rPr kumimoji="1" lang="zh-CN" altLang="en-US" sz="1600" b="1" dirty="0">
                <a:latin typeface="黑体" panose="02010609060101010101" pitchFamily="2" charset="-122"/>
                <a:ea typeface="黑体" panose="02010609060101010101" pitchFamily="2" charset="-122"/>
              </a:rPr>
              <a:t>年连续获批国家自然科学基金项目。其中，国家自然科学基金重大研究计划项目的资助率仅为</a:t>
            </a:r>
            <a:r>
              <a:rPr kumimoji="1" lang="en-US" altLang="zh-CN" sz="1600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4.9%</a:t>
            </a:r>
            <a:r>
              <a:rPr kumimoji="1" lang="zh-CN" altLang="en-US" sz="1600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kumimoji="1" lang="en-US" altLang="zh-CN" sz="1600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8/164</a:t>
            </a:r>
            <a:r>
              <a:rPr kumimoji="1" lang="zh-CN" altLang="en-US" sz="1600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）</a:t>
            </a:r>
            <a:r>
              <a:rPr kumimoji="1" lang="zh-CN" altLang="en-US" sz="1600" b="1" dirty="0">
                <a:latin typeface="黑体" panose="02010609060101010101" pitchFamily="2" charset="-122"/>
                <a:ea typeface="黑体" panose="02010609060101010101" pitchFamily="2" charset="-122"/>
              </a:rPr>
              <a:t>。</a:t>
            </a:r>
          </a:p>
        </p:txBody>
      </p:sp>
      <p:sp>
        <p:nvSpPr>
          <p:cNvPr id="10" name="Text Box 4">
            <a:extLst>
              <a:ext uri="{FF2B5EF4-FFF2-40B4-BE49-F238E27FC236}">
                <a16:creationId xmlns:a16="http://schemas.microsoft.com/office/drawing/2014/main" id="{E68EDE29-3CEE-6A9C-CB28-B8D12EAF24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0698" y="4725668"/>
            <a:ext cx="8601822" cy="1372683"/>
          </a:xfrm>
          <a:prstGeom prst="rect">
            <a:avLst/>
          </a:prstGeom>
          <a:noFill/>
          <a:ln>
            <a:noFill/>
          </a:ln>
          <a:effectLst>
            <a:outerShdw dist="35921" dir="2700000" sy="50000" kx="2115830" algn="bl" rotWithShape="0">
              <a:srgbClr val="C0C0C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tabLst>
                <a:tab pos="214757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tabLst>
                <a:tab pos="214757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tabLst>
                <a:tab pos="214757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tabLst>
                <a:tab pos="214757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tabLst>
                <a:tab pos="214757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4757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4757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4757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14757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285750" indent="-285750">
              <a:spcBef>
                <a:spcPct val="20000"/>
              </a:spcBef>
              <a:buFont typeface="Wingdings" panose="05000000000000000000" pitchFamily="2" charset="2"/>
              <a:buChar char="Ø"/>
            </a:pPr>
            <a:r>
              <a:rPr kumimoji="1" lang="zh-CN" altLang="en-US" sz="1600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亮点：</a:t>
            </a:r>
            <a:r>
              <a:rPr kumimoji="1" lang="zh-CN" altLang="en-US" sz="1600" dirty="0">
                <a:latin typeface="黑体" panose="02010609060101010101" pitchFamily="2" charset="-122"/>
                <a:ea typeface="黑体" panose="02010609060101010101" pitchFamily="2" charset="-122"/>
              </a:rPr>
              <a:t>在“安全可信群智众包机器学习”领域构建了独具特色的研究体系，在此方向上以</a:t>
            </a:r>
            <a:r>
              <a:rPr kumimoji="1" lang="zh-CN" altLang="en-US" sz="1600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第一作者</a:t>
            </a:r>
            <a:r>
              <a:rPr kumimoji="1" lang="zh-CN" altLang="en-US" sz="1600" dirty="0">
                <a:latin typeface="黑体" panose="02010609060101010101" pitchFamily="2" charset="-122"/>
                <a:ea typeface="黑体" panose="02010609060101010101" pitchFamily="2" charset="-122"/>
              </a:rPr>
              <a:t>发表</a:t>
            </a:r>
            <a:r>
              <a:rPr kumimoji="1" lang="en-US" altLang="zh-CN" sz="1600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CCF A</a:t>
            </a:r>
            <a:r>
              <a:rPr kumimoji="1" lang="zh-CN" altLang="en-US" sz="1600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类</a:t>
            </a:r>
            <a:r>
              <a:rPr kumimoji="1" lang="zh-CN" altLang="en-US" sz="1600" dirty="0">
                <a:latin typeface="黑体" panose="02010609060101010101" pitchFamily="2" charset="-122"/>
                <a:ea typeface="黑体" panose="02010609060101010101" pitchFamily="2" charset="-122"/>
              </a:rPr>
              <a:t>论文</a:t>
            </a:r>
            <a:r>
              <a:rPr kumimoji="1" lang="zh-CN" altLang="en-US" sz="800" dirty="0"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kumimoji="1" lang="en-US" altLang="zh-CN" sz="1600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6</a:t>
            </a:r>
            <a:r>
              <a:rPr kumimoji="1" lang="en-US" altLang="zh-CN" sz="800" dirty="0"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kumimoji="1" lang="zh-CN" altLang="en-US" sz="1600" dirty="0">
                <a:latin typeface="黑体" panose="02010609060101010101" pitchFamily="2" charset="-122"/>
                <a:ea typeface="黑体" panose="02010609060101010101" pitchFamily="2" charset="-122"/>
              </a:rPr>
              <a:t>篇、</a:t>
            </a:r>
            <a:r>
              <a:rPr kumimoji="1" lang="en-US" altLang="zh-CN" sz="1600" dirty="0">
                <a:latin typeface="黑体" panose="02010609060101010101" pitchFamily="2" charset="-122"/>
                <a:ea typeface="黑体" panose="02010609060101010101" pitchFamily="2" charset="-122"/>
              </a:rPr>
              <a:t>SCI</a:t>
            </a:r>
            <a:r>
              <a:rPr kumimoji="1" lang="zh-CN" altLang="en-US" sz="1600" dirty="0">
                <a:latin typeface="黑体" panose="02010609060101010101" pitchFamily="2" charset="-122"/>
                <a:ea typeface="黑体" panose="02010609060101010101" pitchFamily="2" charset="-122"/>
              </a:rPr>
              <a:t>期刊论文</a:t>
            </a:r>
            <a:r>
              <a:rPr kumimoji="1" lang="zh-CN" altLang="en-US" sz="800" dirty="0"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kumimoji="1" lang="en-US" altLang="zh-CN" sz="1600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13</a:t>
            </a:r>
            <a:r>
              <a:rPr kumimoji="1" lang="en-US" altLang="zh-CN" sz="800" dirty="0"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kumimoji="1" lang="zh-CN" altLang="en-US" sz="1600" dirty="0">
                <a:latin typeface="黑体" panose="02010609060101010101" pitchFamily="2" charset="-122"/>
                <a:ea typeface="黑体" panose="02010609060101010101" pitchFamily="2" charset="-122"/>
              </a:rPr>
              <a:t>篇（</a:t>
            </a:r>
            <a:r>
              <a:rPr kumimoji="1" lang="en-US" altLang="zh-CN" sz="1600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JCR Q1</a:t>
            </a:r>
            <a:r>
              <a:rPr kumimoji="1" lang="en-US" altLang="zh-CN" sz="800" dirty="0"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kumimoji="1" lang="en-US" altLang="zh-CN" sz="1600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10</a:t>
            </a:r>
            <a:r>
              <a:rPr kumimoji="1" lang="en-US" altLang="zh-CN" sz="800" dirty="0"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kumimoji="1" lang="zh-CN" altLang="en-US" sz="1600" dirty="0">
                <a:latin typeface="黑体" panose="02010609060101010101" pitchFamily="2" charset="-122"/>
                <a:ea typeface="黑体" panose="02010609060101010101" pitchFamily="2" charset="-122"/>
              </a:rPr>
              <a:t>篇，累积</a:t>
            </a:r>
            <a:r>
              <a:rPr kumimoji="1" lang="en-US" altLang="zh-CN" sz="1600" dirty="0">
                <a:latin typeface="黑体" panose="02010609060101010101" pitchFamily="2" charset="-122"/>
                <a:ea typeface="黑体" panose="02010609060101010101" pitchFamily="2" charset="-122"/>
              </a:rPr>
              <a:t>IF</a:t>
            </a:r>
            <a:r>
              <a:rPr kumimoji="1" lang="zh-CN" altLang="en-US" sz="1600" dirty="0">
                <a:latin typeface="黑体" panose="02010609060101010101" pitchFamily="2" charset="-122"/>
                <a:ea typeface="黑体" panose="02010609060101010101" pitchFamily="2" charset="-122"/>
              </a:rPr>
              <a:t>：</a:t>
            </a:r>
            <a:r>
              <a:rPr kumimoji="1" lang="en-US" altLang="zh-CN" sz="1600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110.368</a:t>
            </a:r>
            <a:r>
              <a:rPr kumimoji="1" lang="zh-CN" altLang="en-US" sz="1600" dirty="0">
                <a:latin typeface="黑体" panose="02010609060101010101" pitchFamily="2" charset="-122"/>
                <a:ea typeface="黑体" panose="02010609060101010101" pitchFamily="2" charset="-122"/>
              </a:rPr>
              <a:t>）</a:t>
            </a:r>
            <a:r>
              <a:rPr kumimoji="1" lang="en-US" altLang="zh-CN" sz="1600" dirty="0">
                <a:latin typeface="黑体" panose="02010609060101010101" pitchFamily="2" charset="-122"/>
                <a:ea typeface="黑体" panose="02010609060101010101" pitchFamily="2" charset="-122"/>
              </a:rPr>
              <a:t>;</a:t>
            </a:r>
            <a:r>
              <a:rPr kumimoji="1" lang="zh-CN" altLang="en-US" sz="1600" dirty="0">
                <a:latin typeface="黑体" panose="02010609060101010101" pitchFamily="2" charset="-122"/>
                <a:ea typeface="黑体" panose="02010609060101010101" pitchFamily="2" charset="-122"/>
              </a:rPr>
              <a:t>以</a:t>
            </a:r>
            <a:r>
              <a:rPr kumimoji="1" lang="zh-CN" altLang="en-US" sz="1600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通讯作者（学生一作）</a:t>
            </a:r>
            <a:r>
              <a:rPr kumimoji="1" lang="zh-CN" altLang="en-US" sz="1600" dirty="0">
                <a:latin typeface="黑体" panose="02010609060101010101" pitchFamily="2" charset="-122"/>
                <a:ea typeface="黑体" panose="02010609060101010101" pitchFamily="2" charset="-122"/>
              </a:rPr>
              <a:t>发表</a:t>
            </a:r>
            <a:r>
              <a:rPr kumimoji="1" lang="en-US" altLang="zh-CN" sz="1600" dirty="0">
                <a:latin typeface="黑体" panose="02010609060101010101" pitchFamily="2" charset="-122"/>
                <a:ea typeface="黑体" panose="02010609060101010101" pitchFamily="2" charset="-122"/>
              </a:rPr>
              <a:t>SCI</a:t>
            </a:r>
            <a:r>
              <a:rPr kumimoji="1" lang="zh-CN" altLang="en-US" sz="1600" dirty="0">
                <a:latin typeface="黑体" panose="02010609060101010101" pitchFamily="2" charset="-122"/>
                <a:ea typeface="黑体" panose="02010609060101010101" pitchFamily="2" charset="-122"/>
              </a:rPr>
              <a:t>期刊论文</a:t>
            </a:r>
            <a:r>
              <a:rPr kumimoji="1" lang="zh-CN" altLang="en-US" sz="800" dirty="0"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kumimoji="1" lang="en-US" altLang="zh-CN" sz="1600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kumimoji="1" lang="en-US" altLang="zh-CN" sz="800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kumimoji="1" lang="zh-CN" altLang="en-US" sz="1600" dirty="0">
                <a:latin typeface="黑体" panose="02010609060101010101" pitchFamily="2" charset="-122"/>
                <a:ea typeface="黑体" panose="02010609060101010101" pitchFamily="2" charset="-122"/>
              </a:rPr>
              <a:t>篇，国际会议论文</a:t>
            </a:r>
            <a:r>
              <a:rPr kumimoji="1" lang="zh-CN" altLang="en-US" sz="800" dirty="0"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kumimoji="1" lang="en-US" altLang="zh-CN" sz="1600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11</a:t>
            </a:r>
            <a:r>
              <a:rPr kumimoji="1" lang="en-US" altLang="zh-CN" sz="800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kumimoji="1" lang="zh-CN" altLang="en-US" sz="1600" dirty="0">
                <a:latin typeface="黑体" panose="02010609060101010101" pitchFamily="2" charset="-122"/>
                <a:ea typeface="黑体" panose="02010609060101010101" pitchFamily="2" charset="-122"/>
              </a:rPr>
              <a:t>篇（</a:t>
            </a:r>
            <a:r>
              <a:rPr kumimoji="1" lang="en-US" altLang="zh-CN" sz="1600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CCF A</a:t>
            </a:r>
            <a:r>
              <a:rPr kumimoji="1" lang="zh-CN" altLang="en-US" sz="1600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类</a:t>
            </a:r>
            <a:r>
              <a:rPr kumimoji="1" lang="zh-CN" altLang="en-US" sz="800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kumimoji="1" lang="en-US" altLang="zh-CN" sz="1600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kumimoji="1" lang="en-US" altLang="zh-CN" sz="800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kumimoji="1" lang="zh-CN" altLang="en-US" sz="1600" dirty="0">
                <a:latin typeface="黑体" panose="02010609060101010101" pitchFamily="2" charset="-122"/>
                <a:ea typeface="黑体" panose="02010609060101010101" pitchFamily="2" charset="-122"/>
              </a:rPr>
              <a:t>篇） ；多篇高水平研究论文被国内外院士团队（如北航、悉尼大学）跟踪引用并给予正面评价；</a:t>
            </a:r>
            <a:endParaRPr kumimoji="1" lang="en-US" altLang="zh-CN" sz="16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285750" indent="-285750">
              <a:spcBef>
                <a:spcPct val="20000"/>
              </a:spcBef>
              <a:buFont typeface="Wingdings" panose="05000000000000000000" pitchFamily="2" charset="2"/>
              <a:buChar char="Ø"/>
            </a:pPr>
            <a:r>
              <a:rPr kumimoji="1" lang="zh-CN" altLang="en-US" sz="1600" dirty="0">
                <a:latin typeface="黑体" panose="02010609060101010101" pitchFamily="49" charset="-122"/>
                <a:ea typeface="黑体" panose="02010609060101010101" pitchFamily="49" charset="-122"/>
              </a:rPr>
              <a:t>现职以来发表论文</a:t>
            </a:r>
            <a:r>
              <a:rPr kumimoji="1" lang="zh-CN" altLang="en-US" sz="800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kumimoji="1" lang="en-US" altLang="zh-CN" sz="16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60</a:t>
            </a:r>
            <a:r>
              <a:rPr kumimoji="1" lang="en-US" altLang="zh-CN" sz="800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kumimoji="1" lang="zh-CN" altLang="en-US" sz="1600" dirty="0">
                <a:latin typeface="黑体" panose="02010609060101010101" pitchFamily="49" charset="-122"/>
                <a:ea typeface="黑体" panose="02010609060101010101" pitchFamily="49" charset="-122"/>
              </a:rPr>
              <a:t>篇（一作</a:t>
            </a:r>
            <a:r>
              <a:rPr kumimoji="1" lang="zh-CN" altLang="en-US" sz="800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kumimoji="1" lang="en-US" altLang="zh-CN" sz="16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17</a:t>
            </a:r>
            <a:r>
              <a:rPr kumimoji="1" lang="en-US" altLang="zh-CN" sz="800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kumimoji="1" lang="zh-CN" altLang="en-US" sz="1600" dirty="0">
                <a:latin typeface="黑体" panose="02010609060101010101" pitchFamily="49" charset="-122"/>
                <a:ea typeface="黑体" panose="02010609060101010101" pitchFamily="49" charset="-122"/>
              </a:rPr>
              <a:t>篇</a:t>
            </a:r>
            <a:r>
              <a:rPr kumimoji="1" lang="en-US" altLang="zh-CN" sz="1600" dirty="0"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kumimoji="1" lang="zh-CN" altLang="en-US" sz="1600" dirty="0">
                <a:latin typeface="黑体" panose="02010609060101010101" pitchFamily="49" charset="-122"/>
                <a:ea typeface="黑体" panose="02010609060101010101" pitchFamily="49" charset="-122"/>
              </a:rPr>
              <a:t>通讯</a:t>
            </a:r>
            <a:r>
              <a:rPr kumimoji="1" lang="zh-CN" altLang="en-US" sz="800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kumimoji="1" lang="en-US" altLang="zh-CN" sz="16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26</a:t>
            </a:r>
            <a:r>
              <a:rPr kumimoji="1" lang="en-US" altLang="zh-CN" sz="800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kumimoji="1" lang="zh-CN" altLang="en-US" sz="1600" dirty="0">
                <a:latin typeface="黑体" panose="02010609060101010101" pitchFamily="49" charset="-122"/>
                <a:ea typeface="黑体" panose="02010609060101010101" pitchFamily="49" charset="-122"/>
              </a:rPr>
              <a:t>篇，</a:t>
            </a:r>
            <a:r>
              <a:rPr kumimoji="1" lang="en-US" altLang="zh-CN" sz="1600" dirty="0">
                <a:latin typeface="黑体" panose="02010609060101010101" pitchFamily="49" charset="-122"/>
                <a:ea typeface="黑体" panose="02010609060101010101" pitchFamily="49" charset="-122"/>
              </a:rPr>
              <a:t>SCI</a:t>
            </a:r>
            <a:r>
              <a:rPr kumimoji="1" lang="zh-CN" altLang="en-US" sz="1600" dirty="0">
                <a:latin typeface="黑体" panose="02010609060101010101" pitchFamily="49" charset="-122"/>
                <a:ea typeface="黑体" panose="02010609060101010101" pitchFamily="49" charset="-122"/>
              </a:rPr>
              <a:t>期刊</a:t>
            </a:r>
            <a:r>
              <a:rPr kumimoji="1" lang="zh-CN" altLang="en-US" sz="800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kumimoji="1" lang="en-US" altLang="zh-CN" sz="16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35</a:t>
            </a:r>
            <a:r>
              <a:rPr kumimoji="1" lang="en-US" altLang="zh-CN" sz="800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kumimoji="1" lang="zh-CN" altLang="en-US" sz="1600" dirty="0">
                <a:latin typeface="黑体" panose="02010609060101010101" pitchFamily="49" charset="-122"/>
                <a:ea typeface="黑体" panose="02010609060101010101" pitchFamily="49" charset="-122"/>
              </a:rPr>
              <a:t>篇</a:t>
            </a:r>
            <a:r>
              <a:rPr kumimoji="1" lang="en-US" altLang="zh-CN" sz="1600" dirty="0">
                <a:latin typeface="黑体" panose="02010609060101010101" pitchFamily="49" charset="-122"/>
                <a:ea typeface="黑体" panose="02010609060101010101" pitchFamily="49" charset="-122"/>
              </a:rPr>
              <a:t>/CCF A</a:t>
            </a:r>
            <a:r>
              <a:rPr kumimoji="1" lang="zh-CN" altLang="en-US" sz="1600" dirty="0"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kumimoji="1" lang="en-US" altLang="zh-CN" sz="1600" dirty="0">
                <a:latin typeface="黑体" panose="02010609060101010101" pitchFamily="49" charset="-122"/>
                <a:ea typeface="黑体" panose="02010609060101010101" pitchFamily="49" charset="-122"/>
              </a:rPr>
              <a:t>B</a:t>
            </a:r>
            <a:r>
              <a:rPr kumimoji="1" lang="zh-CN" altLang="en-US" sz="1600" dirty="0">
                <a:latin typeface="黑体" panose="02010609060101010101" pitchFamily="49" charset="-122"/>
                <a:ea typeface="黑体" panose="02010609060101010101" pitchFamily="49" charset="-122"/>
              </a:rPr>
              <a:t>类会议</a:t>
            </a:r>
            <a:r>
              <a:rPr kumimoji="1" lang="zh-CN" altLang="en-US" sz="800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kumimoji="1" lang="en-US" altLang="zh-CN" sz="16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11</a:t>
            </a:r>
            <a:r>
              <a:rPr kumimoji="1" lang="en-US" altLang="zh-CN" sz="800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kumimoji="1" lang="zh-CN" altLang="en-US" sz="1600" dirty="0">
                <a:latin typeface="黑体" panose="02010609060101010101" pitchFamily="49" charset="-122"/>
                <a:ea typeface="黑体" panose="02010609060101010101" pitchFamily="49" charset="-122"/>
              </a:rPr>
              <a:t>篇）。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683568" y="4581128"/>
            <a:ext cx="8136904" cy="16035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kumimoji="1" lang="zh-CN" altLang="en-US" sz="2000" b="1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国际学术服务</a:t>
            </a:r>
            <a:endParaRPr kumimoji="1" lang="en-US" altLang="zh-CN" sz="2000" b="1" dirty="0">
              <a:solidFill>
                <a:srgbClr val="FFC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 algn="just">
              <a:spcBef>
                <a:spcPct val="20000"/>
              </a:spcBef>
              <a:buFont typeface="Wingdings" panose="05000000000000000000" pitchFamily="2" charset="2"/>
              <a:buChar char="Ø"/>
            </a:pPr>
            <a:r>
              <a:rPr kumimoji="1" lang="zh-CN" altLang="en-US" sz="1700" dirty="0">
                <a:latin typeface="黑体" panose="02010609060101010101" pitchFamily="2" charset="-122"/>
                <a:ea typeface="黑体" panose="02010609060101010101" pitchFamily="2" charset="-122"/>
              </a:rPr>
              <a:t>获得中科院大类一区权威期刊</a:t>
            </a:r>
            <a:r>
              <a:rPr kumimoji="1" lang="zh-CN" altLang="en-US" sz="800" dirty="0"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kumimoji="1" lang="en-US" altLang="zh-CN" sz="1700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Information Fusion</a:t>
            </a:r>
            <a:r>
              <a:rPr kumimoji="1" lang="en-US" altLang="zh-CN" sz="800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kumimoji="1" lang="en-US" altLang="zh-CN" sz="1700" dirty="0">
                <a:latin typeface="黑体" panose="02010609060101010101" pitchFamily="2" charset="-122"/>
                <a:ea typeface="黑体" panose="02010609060101010101" pitchFamily="2" charset="-122"/>
              </a:rPr>
              <a:t>2017</a:t>
            </a:r>
            <a:r>
              <a:rPr kumimoji="1" lang="zh-CN" altLang="en-US" sz="1700" dirty="0">
                <a:latin typeface="黑体" panose="02010609060101010101" pitchFamily="2" charset="-122"/>
                <a:ea typeface="黑体" panose="02010609060101010101" pitchFamily="2" charset="-122"/>
              </a:rPr>
              <a:t>年度</a:t>
            </a:r>
            <a:r>
              <a:rPr kumimoji="1" lang="zh-CN" altLang="en-US" sz="1700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“杰出审稿人奖”</a:t>
            </a:r>
            <a:r>
              <a:rPr kumimoji="1" lang="zh-CN" altLang="en-US" sz="1700" b="1" dirty="0">
                <a:latin typeface="黑体" panose="02010609060101010101" pitchFamily="2" charset="-122"/>
                <a:ea typeface="黑体" panose="02010609060101010101" pitchFamily="2" charset="-122"/>
              </a:rPr>
              <a:t>；</a:t>
            </a:r>
            <a:endParaRPr kumimoji="1" lang="en-US" altLang="zh-CN" sz="17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285750" indent="-285750" algn="just">
              <a:spcBef>
                <a:spcPct val="20000"/>
              </a:spcBef>
              <a:buFont typeface="Wingdings" panose="05000000000000000000" pitchFamily="2" charset="2"/>
              <a:buChar char="Ø"/>
            </a:pPr>
            <a:r>
              <a:rPr kumimoji="1" lang="en-US" altLang="zh-CN" sz="1700" dirty="0">
                <a:latin typeface="黑体" panose="02010609060101010101" pitchFamily="2" charset="-122"/>
                <a:ea typeface="黑体" panose="02010609060101010101" pitchFamily="2" charset="-122"/>
              </a:rPr>
              <a:t>2019</a:t>
            </a:r>
            <a:r>
              <a:rPr kumimoji="1" lang="zh-CN" altLang="en-US" sz="1700" dirty="0">
                <a:latin typeface="黑体" panose="02010609060101010101" pitchFamily="2" charset="-122"/>
                <a:ea typeface="黑体" panose="02010609060101010101" pitchFamily="2" charset="-122"/>
              </a:rPr>
              <a:t>年在人工智能顶级国际学术会议</a:t>
            </a:r>
            <a:r>
              <a:rPr kumimoji="1" lang="en-US" altLang="zh-CN" sz="1700" dirty="0">
                <a:latin typeface="黑体" panose="02010609060101010101" pitchFamily="2" charset="-122"/>
                <a:ea typeface="黑体" panose="02010609060101010101" pitchFamily="2" charset="-122"/>
              </a:rPr>
              <a:t>AAAI</a:t>
            </a:r>
            <a:r>
              <a:rPr kumimoji="1" lang="zh-CN" altLang="en-US" sz="1700" dirty="0">
                <a:latin typeface="黑体" panose="02010609060101010101" pitchFamily="2" charset="-122"/>
                <a:ea typeface="黑体" panose="02010609060101010101" pitchFamily="2" charset="-122"/>
              </a:rPr>
              <a:t>上做“高级会员”专题汇报；</a:t>
            </a:r>
            <a:endParaRPr kumimoji="1" lang="en-US" altLang="zh-CN" sz="17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285750" indent="-285750" algn="just">
              <a:spcBef>
                <a:spcPct val="20000"/>
              </a:spcBef>
              <a:buFont typeface="Wingdings" panose="05000000000000000000" pitchFamily="2" charset="2"/>
              <a:buChar char="Ø"/>
            </a:pPr>
            <a:r>
              <a:rPr kumimoji="1" lang="zh-CN" altLang="en-US" sz="1700" dirty="0">
                <a:latin typeface="黑体" panose="02010609060101010101" pitchFamily="2" charset="-122"/>
                <a:ea typeface="黑体" panose="02010609060101010101" pitchFamily="2" charset="-122"/>
              </a:rPr>
              <a:t>常年担任人工智能领域多个顶级学术会议（如</a:t>
            </a:r>
            <a:r>
              <a:rPr kumimoji="1" lang="en-US" altLang="zh-CN" sz="1700" dirty="0">
                <a:latin typeface="黑体" panose="02010609060101010101" pitchFamily="2" charset="-122"/>
                <a:ea typeface="黑体" panose="02010609060101010101" pitchFamily="2" charset="-122"/>
              </a:rPr>
              <a:t>NeurIPS</a:t>
            </a:r>
            <a:r>
              <a:rPr kumimoji="1" lang="zh-CN" altLang="en-US" sz="1700" dirty="0">
                <a:latin typeface="黑体" panose="02010609060101010101" pitchFamily="2" charset="-122"/>
                <a:ea typeface="黑体" panose="02010609060101010101" pitchFamily="2" charset="-122"/>
              </a:rPr>
              <a:t>、</a:t>
            </a:r>
            <a:r>
              <a:rPr kumimoji="1" lang="en-US" altLang="zh-CN" sz="1700" dirty="0">
                <a:latin typeface="黑体" panose="02010609060101010101" pitchFamily="2" charset="-122"/>
                <a:ea typeface="黑体" panose="02010609060101010101" pitchFamily="2" charset="-122"/>
              </a:rPr>
              <a:t>ICML</a:t>
            </a:r>
            <a:r>
              <a:rPr kumimoji="1" lang="zh-CN" altLang="en-US" sz="1700" dirty="0">
                <a:latin typeface="黑体" panose="02010609060101010101" pitchFamily="2" charset="-122"/>
                <a:ea typeface="黑体" panose="02010609060101010101" pitchFamily="2" charset="-122"/>
              </a:rPr>
              <a:t>、</a:t>
            </a:r>
            <a:r>
              <a:rPr kumimoji="1" lang="en-US" altLang="zh-CN" sz="1700" dirty="0">
                <a:latin typeface="黑体" panose="02010609060101010101" pitchFamily="2" charset="-122"/>
                <a:ea typeface="黑体" panose="02010609060101010101" pitchFamily="2" charset="-122"/>
              </a:rPr>
              <a:t>KDD</a:t>
            </a:r>
            <a:r>
              <a:rPr kumimoji="1" lang="zh-CN" altLang="en-US" sz="1700" dirty="0">
                <a:latin typeface="黑体" panose="02010609060101010101" pitchFamily="2" charset="-122"/>
                <a:ea typeface="黑体" panose="02010609060101010101" pitchFamily="2" charset="-122"/>
              </a:rPr>
              <a:t>、</a:t>
            </a:r>
            <a:r>
              <a:rPr kumimoji="1" lang="en-US" altLang="zh-CN" sz="1700" dirty="0">
                <a:latin typeface="黑体" panose="02010609060101010101" pitchFamily="2" charset="-122"/>
                <a:ea typeface="黑体" panose="02010609060101010101" pitchFamily="2" charset="-122"/>
              </a:rPr>
              <a:t>AAAI</a:t>
            </a:r>
            <a:r>
              <a:rPr kumimoji="1" lang="zh-CN" altLang="en-US" sz="1700" dirty="0">
                <a:latin typeface="黑体" panose="02010609060101010101" pitchFamily="2" charset="-122"/>
                <a:ea typeface="黑体" panose="02010609060101010101" pitchFamily="2" charset="-122"/>
              </a:rPr>
              <a:t>、</a:t>
            </a:r>
            <a:r>
              <a:rPr kumimoji="1" lang="en-US" altLang="zh-CN" sz="1700" dirty="0">
                <a:latin typeface="黑体" panose="02010609060101010101" pitchFamily="2" charset="-122"/>
                <a:ea typeface="黑体" panose="02010609060101010101" pitchFamily="2" charset="-122"/>
              </a:rPr>
              <a:t>IJCAI</a:t>
            </a:r>
            <a:r>
              <a:rPr kumimoji="1" lang="zh-CN" altLang="en-US" sz="1700" dirty="0">
                <a:latin typeface="黑体" panose="02010609060101010101" pitchFamily="2" charset="-122"/>
                <a:ea typeface="黑体" panose="02010609060101010101" pitchFamily="2" charset="-122"/>
              </a:rPr>
              <a:t>、</a:t>
            </a:r>
            <a:r>
              <a:rPr kumimoji="1" lang="en-US" altLang="zh-CN" sz="1700" dirty="0">
                <a:latin typeface="黑体" panose="02010609060101010101" pitchFamily="2" charset="-122"/>
                <a:ea typeface="黑体" panose="02010609060101010101" pitchFamily="2" charset="-122"/>
              </a:rPr>
              <a:t>ICLR</a:t>
            </a:r>
            <a:r>
              <a:rPr kumimoji="1" lang="zh-CN" altLang="en-US" sz="1700" dirty="0">
                <a:latin typeface="黑体" panose="02010609060101010101" pitchFamily="2" charset="-122"/>
                <a:ea typeface="黑体" panose="02010609060101010101" pitchFamily="2" charset="-122"/>
              </a:rPr>
              <a:t>、</a:t>
            </a:r>
            <a:r>
              <a:rPr kumimoji="1" lang="en-US" altLang="zh-CN" sz="1700" dirty="0">
                <a:latin typeface="黑体" panose="02010609060101010101" pitchFamily="2" charset="-122"/>
                <a:ea typeface="黑体" panose="02010609060101010101" pitchFamily="2" charset="-122"/>
              </a:rPr>
              <a:t>WWW</a:t>
            </a:r>
            <a:r>
              <a:rPr kumimoji="1" lang="zh-CN" altLang="en-US" sz="1700" dirty="0">
                <a:latin typeface="黑体" panose="02010609060101010101" pitchFamily="2" charset="-122"/>
                <a:ea typeface="黑体" panose="02010609060101010101" pitchFamily="2" charset="-122"/>
              </a:rPr>
              <a:t>等）程序委员会（高级）成员；担任</a:t>
            </a:r>
            <a:r>
              <a:rPr kumimoji="1" lang="en-US" altLang="zh-CN" sz="1700" dirty="0">
                <a:latin typeface="黑体" panose="02010609060101010101" pitchFamily="2" charset="-122"/>
                <a:ea typeface="黑体" panose="02010609060101010101" pitchFamily="2" charset="-122"/>
              </a:rPr>
              <a:t>30</a:t>
            </a:r>
            <a:r>
              <a:rPr kumimoji="1" lang="zh-CN" altLang="en-US" sz="1700" dirty="0">
                <a:latin typeface="黑体" panose="02010609060101010101" pitchFamily="2" charset="-122"/>
                <a:ea typeface="黑体" panose="02010609060101010101" pitchFamily="2" charset="-122"/>
              </a:rPr>
              <a:t>余本国际权威期刊审稿人。</a:t>
            </a:r>
            <a:endParaRPr kumimoji="1" lang="en-US" altLang="zh-CN" sz="17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83568" y="912046"/>
            <a:ext cx="8280920" cy="15511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1" lang="zh-CN" altLang="en-US" sz="2000" b="1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论著和获奖</a:t>
            </a:r>
            <a:endParaRPr kumimoji="1" lang="en-US" altLang="zh-CN" sz="2000" b="1" dirty="0">
              <a:solidFill>
                <a:srgbClr val="FFC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 algn="just">
              <a:spcBef>
                <a:spcPct val="20000"/>
              </a:spcBef>
              <a:buFont typeface="Wingdings" panose="05000000000000000000" pitchFamily="2" charset="2"/>
              <a:buChar char="Ø"/>
            </a:pPr>
            <a:r>
              <a:rPr kumimoji="1" lang="zh-CN" altLang="en-US" sz="1700" dirty="0">
                <a:latin typeface="黑体" panose="02010609060101010101" pitchFamily="2" charset="-122"/>
                <a:ea typeface="黑体" panose="02010609060101010101" pitchFamily="2" charset="-122"/>
              </a:rPr>
              <a:t>以</a:t>
            </a:r>
            <a:r>
              <a:rPr kumimoji="1" lang="zh-CN" altLang="en-US" sz="1700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第一作者</a:t>
            </a:r>
            <a:r>
              <a:rPr kumimoji="1" lang="zh-CN" altLang="en-US" sz="1700" dirty="0">
                <a:latin typeface="黑体" panose="02010609060101010101" pitchFamily="2" charset="-122"/>
                <a:ea typeface="黑体" panose="02010609060101010101" pitchFamily="2" charset="-122"/>
              </a:rPr>
              <a:t>完成安全可信群智众包机器学习领域</a:t>
            </a:r>
            <a:r>
              <a:rPr kumimoji="1" lang="zh-CN" altLang="en-US" sz="1700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第一本中文</a:t>
            </a:r>
            <a:r>
              <a:rPr kumimoji="1" lang="zh-CN" altLang="en-US" sz="1700" dirty="0">
                <a:latin typeface="黑体" panose="02010609060101010101" pitchFamily="2" charset="-122"/>
                <a:ea typeface="黑体" panose="02010609060101010101" pitchFamily="2" charset="-122"/>
              </a:rPr>
              <a:t>学术专著</a:t>
            </a:r>
            <a:r>
              <a:rPr kumimoji="1" lang="en-US" altLang="zh-CN" sz="1700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《</a:t>
            </a:r>
            <a:r>
              <a:rPr kumimoji="1" lang="zh-CN" altLang="en-US" sz="1700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众包学习</a:t>
            </a:r>
            <a:r>
              <a:rPr kumimoji="1" lang="en-US" altLang="zh-CN" sz="1700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》</a:t>
            </a:r>
            <a:r>
              <a:rPr kumimoji="1" lang="zh-CN" altLang="en-US" sz="1700" dirty="0">
                <a:latin typeface="黑体" panose="02010609060101010101" pitchFamily="2" charset="-122"/>
                <a:ea typeface="黑体" panose="02010609060101010101" pitchFamily="2" charset="-122"/>
              </a:rPr>
              <a:t>（科学出版社，</a:t>
            </a:r>
            <a:r>
              <a:rPr kumimoji="1" lang="en-US" altLang="zh-CN" sz="1700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30</a:t>
            </a:r>
            <a:r>
              <a:rPr kumimoji="1" lang="en-US" altLang="zh-CN" sz="800" dirty="0"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kumimoji="1" lang="zh-CN" altLang="en-US" sz="1700" dirty="0">
                <a:latin typeface="黑体" panose="02010609060101010101" pitchFamily="2" charset="-122"/>
                <a:ea typeface="黑体" panose="02010609060101010101" pitchFamily="2" charset="-122"/>
              </a:rPr>
              <a:t>万字，最终校稿阶段，预计</a:t>
            </a:r>
            <a:r>
              <a:rPr kumimoji="1" lang="en-US" altLang="zh-CN" sz="1700" dirty="0">
                <a:latin typeface="黑体" panose="02010609060101010101" pitchFamily="2" charset="-122"/>
                <a:ea typeface="黑体" panose="02010609060101010101" pitchFamily="2" charset="-122"/>
              </a:rPr>
              <a:t>2023</a:t>
            </a:r>
            <a:r>
              <a:rPr kumimoji="1" lang="zh-CN" altLang="en-US" sz="1700" dirty="0">
                <a:latin typeface="黑体" panose="02010609060101010101" pitchFamily="2" charset="-122"/>
                <a:ea typeface="黑体" panose="02010609060101010101" pitchFamily="2" charset="-122"/>
              </a:rPr>
              <a:t>下半年出版）；</a:t>
            </a:r>
            <a:endParaRPr kumimoji="1" lang="en-US" altLang="zh-CN" sz="17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285750" indent="-285750" algn="just">
              <a:spcBef>
                <a:spcPct val="20000"/>
              </a:spcBef>
              <a:buFont typeface="Wingdings" panose="05000000000000000000" pitchFamily="2" charset="2"/>
              <a:buChar char="Ø"/>
            </a:pPr>
            <a:r>
              <a:rPr kumimoji="1" lang="zh-CN" altLang="en-US" sz="1700" dirty="0">
                <a:latin typeface="黑体" panose="02010609060101010101" pitchFamily="2" charset="-122"/>
                <a:ea typeface="黑体" panose="02010609060101010101" pitchFamily="2" charset="-122"/>
              </a:rPr>
              <a:t>培养的硕士研究生论文获得国际数据挖掘三大顶级学术会议</a:t>
            </a:r>
            <a:r>
              <a:rPr kumimoji="1" lang="en-US" altLang="zh-CN" sz="1700" dirty="0">
                <a:latin typeface="黑体" panose="02010609060101010101" pitchFamily="2" charset="-122"/>
                <a:ea typeface="黑体" panose="02010609060101010101" pitchFamily="2" charset="-122"/>
              </a:rPr>
              <a:t>ICDM-2020</a:t>
            </a:r>
            <a:r>
              <a:rPr kumimoji="1" lang="zh-CN" altLang="en-US" sz="1700" dirty="0">
                <a:latin typeface="黑体" panose="02010609060101010101" pitchFamily="2" charset="-122"/>
                <a:ea typeface="黑体" panose="02010609060101010101" pitchFamily="2" charset="-122"/>
              </a:rPr>
              <a:t>的</a:t>
            </a:r>
            <a:r>
              <a:rPr kumimoji="1" lang="zh-CN" altLang="en-US" sz="1700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“学生旅行奖”</a:t>
            </a:r>
            <a:r>
              <a:rPr kumimoji="1" lang="zh-CN" altLang="en-US" sz="1700" dirty="0"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kumimoji="1" lang="en-US" altLang="zh-CN" sz="1700" dirty="0">
                <a:latin typeface="黑体" panose="02010609060101010101" pitchFamily="2" charset="-122"/>
                <a:ea typeface="黑体" panose="02010609060101010101" pitchFamily="2" charset="-122"/>
              </a:rPr>
              <a:t>Student Travel Award</a:t>
            </a:r>
            <a:r>
              <a:rPr kumimoji="1" lang="zh-CN" altLang="en-US" sz="1700" dirty="0">
                <a:latin typeface="黑体" panose="02010609060101010101" pitchFamily="2" charset="-122"/>
                <a:ea typeface="黑体" panose="02010609060101010101" pitchFamily="2" charset="-122"/>
              </a:rPr>
              <a:t>），全球仅有</a:t>
            </a:r>
            <a:r>
              <a:rPr kumimoji="1" lang="zh-CN" altLang="en-US" sz="800" dirty="0"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kumimoji="1" lang="en-US" altLang="zh-CN" sz="1700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3</a:t>
            </a:r>
            <a:r>
              <a:rPr kumimoji="1" lang="en-US" altLang="zh-CN" sz="800" dirty="0"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kumimoji="1" lang="zh-CN" altLang="en-US" sz="1700" dirty="0">
                <a:latin typeface="黑体" panose="02010609060101010101" pitchFamily="2" charset="-122"/>
                <a:ea typeface="黑体" panose="02010609060101010101" pitchFamily="2" charset="-122"/>
              </a:rPr>
              <a:t>位学生获此殊荣。</a:t>
            </a:r>
            <a:endParaRPr kumimoji="1" lang="en-US" altLang="zh-CN" sz="17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59140" y="2564904"/>
            <a:ext cx="8136904" cy="15511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kumimoji="1" lang="zh-CN" altLang="en-US" sz="2000" b="1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科研成果落地（含发明专利转化）</a:t>
            </a:r>
            <a:endParaRPr kumimoji="1" lang="en-US" altLang="zh-CN" sz="2000" b="1" dirty="0">
              <a:solidFill>
                <a:srgbClr val="FFC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285750" indent="-285750" algn="just">
              <a:spcBef>
                <a:spcPct val="20000"/>
              </a:spcBef>
              <a:buFont typeface="Wingdings" panose="05000000000000000000" pitchFamily="2" charset="2"/>
              <a:buChar char="Ø"/>
            </a:pPr>
            <a:r>
              <a:rPr kumimoji="1" lang="zh-CN" altLang="en-US" sz="1700" dirty="0">
                <a:latin typeface="黑体" panose="02010609060101010101" pitchFamily="2" charset="-122"/>
                <a:ea typeface="黑体" panose="02010609060101010101" pitchFamily="2" charset="-122"/>
              </a:rPr>
              <a:t>群智众包一致性算法相关成果在与郑州大学第一附属医院合作的“甲状腺术后管理</a:t>
            </a:r>
            <a:r>
              <a:rPr kumimoji="1" lang="en-US" altLang="zh-CN" sz="1700" dirty="0">
                <a:latin typeface="黑体" panose="02010609060101010101" pitchFamily="2" charset="-122"/>
                <a:ea typeface="黑体" panose="02010609060101010101" pitchFamily="2" charset="-122"/>
              </a:rPr>
              <a:t>App</a:t>
            </a:r>
            <a:r>
              <a:rPr kumimoji="1" lang="zh-CN" altLang="en-US" sz="1700" dirty="0">
                <a:latin typeface="黑体" panose="02010609060101010101" pitchFamily="2" charset="-122"/>
                <a:ea typeface="黑体" panose="02010609060101010101" pitchFamily="2" charset="-122"/>
              </a:rPr>
              <a:t>”系统中获得应用并夺得</a:t>
            </a:r>
            <a:r>
              <a:rPr kumimoji="1" lang="en-US" altLang="zh-CN" sz="1700" dirty="0">
                <a:latin typeface="黑体" panose="02010609060101010101" pitchFamily="2" charset="-122"/>
                <a:ea typeface="黑体" panose="02010609060101010101" pitchFamily="2" charset="-122"/>
              </a:rPr>
              <a:t>2020</a:t>
            </a:r>
            <a:r>
              <a:rPr kumimoji="1" lang="zh-CN" altLang="en-US" sz="1700" dirty="0">
                <a:latin typeface="黑体" panose="02010609060101010101" pitchFamily="2" charset="-122"/>
                <a:ea typeface="黑体" panose="02010609060101010101" pitchFamily="2" charset="-122"/>
              </a:rPr>
              <a:t>年第四届智慧医疗创新大赛</a:t>
            </a:r>
            <a:r>
              <a:rPr kumimoji="1" lang="zh-CN" altLang="en-US" sz="1700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“</a:t>
            </a:r>
            <a:r>
              <a:rPr kumimoji="1" lang="zh-CN" altLang="en-US" sz="1700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优秀奖”</a:t>
            </a:r>
            <a:r>
              <a:rPr kumimoji="1" lang="zh-CN" altLang="en-US" sz="1700" dirty="0">
                <a:latin typeface="黑体" panose="02010609060101010101" pitchFamily="2" charset="-122"/>
                <a:ea typeface="黑体" panose="02010609060101010101" pitchFamily="2" charset="-122"/>
              </a:rPr>
              <a:t>；</a:t>
            </a:r>
            <a:endParaRPr kumimoji="1" lang="en-US" altLang="zh-CN" sz="17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marL="285750" indent="-285750" algn="just">
              <a:spcBef>
                <a:spcPct val="20000"/>
              </a:spcBef>
              <a:buFont typeface="Wingdings" panose="05000000000000000000" pitchFamily="2" charset="2"/>
              <a:buChar char="Ø"/>
            </a:pPr>
            <a:r>
              <a:rPr kumimoji="1" lang="zh-CN" altLang="en-US" sz="1700" dirty="0">
                <a:latin typeface="黑体" panose="02010609060101010101" pitchFamily="2" charset="-122"/>
                <a:ea typeface="黑体" panose="02010609060101010101" pitchFamily="2" charset="-122"/>
              </a:rPr>
              <a:t>安全可信群智众包学习算法已经集成到之江实验室“天枢”人工智能平台系统中；开源众包机器学习工具箱</a:t>
            </a:r>
            <a:r>
              <a:rPr kumimoji="1" lang="zh-CN" altLang="en-US" sz="800" dirty="0"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kumimoji="1" lang="en-US" altLang="zh-CN" sz="1700" dirty="0">
                <a:latin typeface="黑体" panose="02010609060101010101" pitchFamily="2" charset="-122"/>
                <a:ea typeface="黑体" panose="02010609060101010101" pitchFamily="2" charset="-122"/>
              </a:rPr>
              <a:t>CEKA</a:t>
            </a:r>
            <a:r>
              <a:rPr kumimoji="1" lang="en-US" altLang="zh-CN" sz="800" dirty="0"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kumimoji="1" lang="zh-CN" altLang="en-US" sz="1700" dirty="0">
                <a:latin typeface="黑体" panose="02010609060101010101" pitchFamily="2" charset="-122"/>
                <a:ea typeface="黑体" panose="02010609060101010101" pitchFamily="2" charset="-122"/>
              </a:rPr>
              <a:t>已被来自全球</a:t>
            </a:r>
            <a:r>
              <a:rPr kumimoji="1" lang="zh-CN" altLang="en-US" sz="800" dirty="0"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kumimoji="1" lang="en-US" altLang="zh-CN" sz="1700" b="1" dirty="0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45</a:t>
            </a:r>
            <a:r>
              <a:rPr kumimoji="1" lang="en-US" altLang="zh-CN" sz="800" dirty="0"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kumimoji="1" lang="zh-CN" altLang="en-US" sz="1700" dirty="0">
                <a:latin typeface="黑体" panose="02010609060101010101" pitchFamily="2" charset="-122"/>
                <a:ea typeface="黑体" panose="02010609060101010101" pitchFamily="2" charset="-122"/>
              </a:rPr>
              <a:t>个国家的研发人员下载使用。</a:t>
            </a:r>
            <a:endParaRPr kumimoji="1" lang="en-US" altLang="zh-CN" sz="17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7" name="Text Box 3">
            <a:extLst>
              <a:ext uri="{FF2B5EF4-FFF2-40B4-BE49-F238E27FC236}">
                <a16:creationId xmlns:a16="http://schemas.microsoft.com/office/drawing/2014/main" id="{74023C20-DD28-FA81-32C1-B311D598F0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7088" y="260350"/>
            <a:ext cx="7993384" cy="461665"/>
          </a:xfrm>
          <a:prstGeom prst="rect">
            <a:avLst/>
          </a:prstGeom>
          <a:noFill/>
          <a:ln w="9525">
            <a:solidFill>
              <a:schemeClr val="tx2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zh-CN" altLang="en-US" sz="2400" dirty="0">
                <a:solidFill>
                  <a:srgbClr val="FFCC00"/>
                </a:solidFill>
                <a:latin typeface="Times New Roman" pitchFamily="18" charset="0"/>
              </a:rPr>
              <a:t>张静    网络空间安全学院   </a:t>
            </a:r>
            <a:r>
              <a:rPr lang="zh-CN" altLang="en-US" sz="2400" b="1" dirty="0"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其他亮点工作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D9DE8749-9695-0874-D913-5EFCC331EF34}"/>
              </a:ext>
            </a:extLst>
          </p:cNvPr>
          <p:cNvSpPr txBox="1"/>
          <p:nvPr/>
        </p:nvSpPr>
        <p:spPr>
          <a:xfrm>
            <a:off x="980613" y="4116098"/>
            <a:ext cx="718277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spcBef>
                <a:spcPct val="20000"/>
              </a:spcBef>
            </a:pPr>
            <a:r>
              <a:rPr kumimoji="1" lang="en-US" altLang="zh-CN" sz="1400" dirty="0">
                <a:solidFill>
                  <a:schemeClr val="accent4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*</a:t>
            </a:r>
            <a:r>
              <a:rPr kumimoji="1" lang="zh-CN" altLang="en-US" sz="1400" dirty="0">
                <a:solidFill>
                  <a:schemeClr val="accent4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以上落地应用中均包含本人为第一发明人的发明专利成果转化</a:t>
            </a:r>
            <a:endParaRPr kumimoji="1" lang="zh-CN" altLang="en-US" sz="1400" b="1" dirty="0">
              <a:solidFill>
                <a:schemeClr val="accent4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PP_MARK_KEY" val="28d55e7e-4bf6-493d-b744-daccf34973bb"/>
  <p:tag name="COMMONDATA" val="eyJoZGlkIjoiYWUwNDU0NWYwOWUwNWQ0MmI2YzdhYWU2MzQ0ZTQ5NTgifQ=="/>
</p:tagLst>
</file>

<file path=ppt/theme/theme1.xml><?xml version="1.0" encoding="utf-8"?>
<a:theme xmlns:a="http://schemas.openxmlformats.org/drawingml/2006/main" name="1">
  <a:themeElements>
    <a:clrScheme name="1 1">
      <a:dk1>
        <a:srgbClr val="000000"/>
      </a:dk1>
      <a:lt1>
        <a:srgbClr val="FFFFFF"/>
      </a:lt1>
      <a:dk2>
        <a:srgbClr val="3333FF"/>
      </a:dk2>
      <a:lt2>
        <a:srgbClr val="00FFFF"/>
      </a:lt2>
      <a:accent1>
        <a:srgbClr val="00CCCC"/>
      </a:accent1>
      <a:accent2>
        <a:srgbClr val="6666FF"/>
      </a:accent2>
      <a:accent3>
        <a:srgbClr val="ADADFF"/>
      </a:accent3>
      <a:accent4>
        <a:srgbClr val="DADADA"/>
      </a:accent4>
      <a:accent5>
        <a:srgbClr val="AAE2E2"/>
      </a:accent5>
      <a:accent6>
        <a:srgbClr val="5C5CE7"/>
      </a:accent6>
      <a:hlink>
        <a:srgbClr val="CCCCFF"/>
      </a:hlink>
      <a:folHlink>
        <a:srgbClr val="CC99FF"/>
      </a:folHlink>
    </a:clrScheme>
    <a:fontScheme name="1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 1">
        <a:dk1>
          <a:srgbClr val="000000"/>
        </a:dk1>
        <a:lt1>
          <a:srgbClr val="FFFFFF"/>
        </a:lt1>
        <a:dk2>
          <a:srgbClr val="3333FF"/>
        </a:dk2>
        <a:lt2>
          <a:srgbClr val="00FFFF"/>
        </a:lt2>
        <a:accent1>
          <a:srgbClr val="00CCCC"/>
        </a:accent1>
        <a:accent2>
          <a:srgbClr val="6666FF"/>
        </a:accent2>
        <a:accent3>
          <a:srgbClr val="ADADFF"/>
        </a:accent3>
        <a:accent4>
          <a:srgbClr val="DADADA"/>
        </a:accent4>
        <a:accent5>
          <a:srgbClr val="AAE2E2"/>
        </a:accent5>
        <a:accent6>
          <a:srgbClr val="5C5CE7"/>
        </a:accent6>
        <a:hlink>
          <a:srgbClr val="CCCCFF"/>
        </a:hlink>
        <a:folHlink>
          <a:srgbClr val="CC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 2">
        <a:dk1>
          <a:srgbClr val="000000"/>
        </a:dk1>
        <a:lt1>
          <a:srgbClr val="CCECFF"/>
        </a:lt1>
        <a:dk2>
          <a:srgbClr val="330099"/>
        </a:dk2>
        <a:lt2>
          <a:srgbClr val="0099CC"/>
        </a:lt2>
        <a:accent1>
          <a:srgbClr val="009999"/>
        </a:accent1>
        <a:accent2>
          <a:srgbClr val="FF99CC"/>
        </a:accent2>
        <a:accent3>
          <a:srgbClr val="E2F4FF"/>
        </a:accent3>
        <a:accent4>
          <a:srgbClr val="000000"/>
        </a:accent4>
        <a:accent5>
          <a:srgbClr val="AACACA"/>
        </a:accent5>
        <a:accent6>
          <a:srgbClr val="E78AB9"/>
        </a:accent6>
        <a:hlink>
          <a:srgbClr val="6600CC"/>
        </a:hlink>
        <a:folHlink>
          <a:srgbClr val="3366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 3">
        <a:dk1>
          <a:srgbClr val="000000"/>
        </a:dk1>
        <a:lt1>
          <a:srgbClr val="FFFFFF"/>
        </a:lt1>
        <a:dk2>
          <a:srgbClr val="000000"/>
        </a:dk2>
        <a:lt2>
          <a:srgbClr val="CBCBCB"/>
        </a:lt2>
        <a:accent1>
          <a:srgbClr val="B2B2B2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C8C8C8"/>
        </a:accent6>
        <a:hlink>
          <a:srgbClr val="5F5F5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247</TotalTime>
  <Words>1147</Words>
  <Application>Microsoft Office PowerPoint</Application>
  <PresentationFormat>全屏显示(4:3)</PresentationFormat>
  <Paragraphs>126</Paragraphs>
  <Slides>5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13" baseType="lpstr">
      <vt:lpstr>黑体</vt:lpstr>
      <vt:lpstr>华文宋体</vt:lpstr>
      <vt:lpstr>微软雅黑</vt:lpstr>
      <vt:lpstr>Arial</vt:lpstr>
      <vt:lpstr>Calibri</vt:lpstr>
      <vt:lpstr>Times New Roman</vt:lpstr>
      <vt:lpstr>Wingdings</vt:lpstr>
      <vt:lpstr>1</vt:lpstr>
      <vt:lpstr>网络空间安全学院 </vt:lpstr>
      <vt:lpstr>PowerPoint 演示文稿</vt:lpstr>
      <vt:lpstr>PowerPoint 演示文稿</vt:lpstr>
      <vt:lpstr>PowerPoint 演示文稿</vt:lpstr>
      <vt:lpstr>PowerPoint 演示文稿</vt:lpstr>
    </vt:vector>
  </TitlesOfParts>
  <Company>doem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北京工业大学</dc:title>
  <dc:creator>nsfc</dc:creator>
  <cp:lastModifiedBy>Zhang Jing</cp:lastModifiedBy>
  <cp:revision>156</cp:revision>
  <dcterms:created xsi:type="dcterms:W3CDTF">2006-07-18T00:09:00Z</dcterms:created>
  <dcterms:modified xsi:type="dcterms:W3CDTF">2023-06-25T07:57:10Z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94C510207D964FECA1404CE71DA866F6_12</vt:lpwstr>
  </property>
  <property fmtid="{D5CDD505-2E9C-101B-9397-08002B2CF9AE}" pid="3" name="KSOProductBuildVer">
    <vt:lpwstr>2052-11.1.0.14309</vt:lpwstr>
  </property>
</Properties>
</file>