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7"/>
  </p:notesMasterIdLst>
  <p:sldIdLst>
    <p:sldId id="257" r:id="rId2"/>
    <p:sldId id="262" r:id="rId3"/>
    <p:sldId id="263" r:id="rId4"/>
    <p:sldId id="264" r:id="rId5"/>
    <p:sldId id="267" r:id="rId6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8040" autoAdjust="0"/>
  </p:normalViewPr>
  <p:slideViewPr>
    <p:cSldViewPr>
      <p:cViewPr varScale="1">
        <p:scale>
          <a:sx n="57" d="100"/>
          <a:sy n="57" d="100"/>
        </p:scale>
        <p:origin x="312" y="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48" d="100"/>
          <a:sy n="48" d="100"/>
        </p:scale>
        <p:origin x="2684" y="5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9A32BE7-F2A6-45A8-8DD9-5A103F1E7C9D}" type="datetimeFigureOut">
              <a:rPr lang="zh-CN" altLang="en-US"/>
              <a:pPr>
                <a:defRPr/>
              </a:pPr>
              <a:t>2023/6/27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9EDAAA92-57CE-47F6-B0F8-23BCB56153E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036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>
            <a:extLst>
              <a:ext uri="{FF2B5EF4-FFF2-40B4-BE49-F238E27FC236}">
                <a16:creationId xmlns:a16="http://schemas.microsoft.com/office/drawing/2014/main" id="{2B45E644-93AC-4EE0-927B-07974849FB1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>
            <a:extLst>
              <a:ext uri="{FF2B5EF4-FFF2-40B4-BE49-F238E27FC236}">
                <a16:creationId xmlns:a16="http://schemas.microsoft.com/office/drawing/2014/main" id="{F37CAC1B-6ED8-4A7E-89DE-EFB567B2641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kumimoji="1" lang="en-US" altLang="zh-CN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 ~ </a:t>
            </a:r>
            <a:endParaRPr lang="zh-CN" altLang="en-US" dirty="0"/>
          </a:p>
        </p:txBody>
      </p:sp>
      <p:sp>
        <p:nvSpPr>
          <p:cNvPr id="6148" name="灯片编号占位符 3">
            <a:extLst>
              <a:ext uri="{FF2B5EF4-FFF2-40B4-BE49-F238E27FC236}">
                <a16:creationId xmlns:a16="http://schemas.microsoft.com/office/drawing/2014/main" id="{E8AD6F7E-0E43-4F12-8890-37C6D2CEE91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166F7ABD-07CE-41C1-985A-B80E04689218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7020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EDAAA92-57CE-47F6-B0F8-23BCB56153EE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2169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EDAAA92-57CE-47F6-B0F8-23BCB56153EE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46684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EDAAA92-57CE-47F6-B0F8-23BCB56153EE}" type="slidenum">
              <a:rPr lang="zh-CN" altLang="en-US" smtClean="0"/>
              <a:pPr>
                <a:defRPr/>
              </a:pPr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39603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1085850" cy="6854825"/>
            <a:chOff x="0" y="0"/>
            <a:chExt cx="684" cy="4318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684" cy="4318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grpSp>
          <p:nvGrpSpPr>
            <p:cNvPr id="6" name="Group 4"/>
            <p:cNvGrpSpPr>
              <a:grpSpLocks/>
            </p:cNvGrpSpPr>
            <p:nvPr/>
          </p:nvGrpSpPr>
          <p:grpSpPr bwMode="auto">
            <a:xfrm>
              <a:off x="48" y="103"/>
              <a:ext cx="96" cy="4126"/>
              <a:chOff x="48" y="103"/>
              <a:chExt cx="96" cy="4126"/>
            </a:xfrm>
          </p:grpSpPr>
          <p:sp>
            <p:nvSpPr>
              <p:cNvPr id="7" name="Rectangle 5"/>
              <p:cNvSpPr>
                <a:spLocks noChangeArrowheads="1"/>
              </p:cNvSpPr>
              <p:nvPr/>
            </p:nvSpPr>
            <p:spPr bwMode="auto">
              <a:xfrm>
                <a:off x="48" y="1105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8" name="Rectangle 6"/>
              <p:cNvSpPr>
                <a:spLocks noChangeArrowheads="1"/>
              </p:cNvSpPr>
              <p:nvPr/>
            </p:nvSpPr>
            <p:spPr bwMode="auto">
              <a:xfrm>
                <a:off x="48" y="1250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/>
            </p:nvSpPr>
            <p:spPr bwMode="auto">
              <a:xfrm>
                <a:off x="48" y="1393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/>
            </p:nvSpPr>
            <p:spPr bwMode="auto">
              <a:xfrm>
                <a:off x="48" y="1538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/>
            </p:nvSpPr>
            <p:spPr bwMode="auto">
              <a:xfrm>
                <a:off x="48" y="1683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/>
            </p:nvSpPr>
            <p:spPr bwMode="auto">
              <a:xfrm>
                <a:off x="48" y="1826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/>
            </p:nvSpPr>
            <p:spPr bwMode="auto">
              <a:xfrm>
                <a:off x="48" y="1971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/>
            </p:nvSpPr>
            <p:spPr bwMode="auto">
              <a:xfrm>
                <a:off x="48" y="2116"/>
                <a:ext cx="96" cy="94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/>
            </p:nvSpPr>
            <p:spPr bwMode="auto">
              <a:xfrm>
                <a:off x="48" y="2259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/>
            </p:nvSpPr>
            <p:spPr bwMode="auto">
              <a:xfrm>
                <a:off x="48" y="2404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/>
            </p:nvSpPr>
            <p:spPr bwMode="auto">
              <a:xfrm>
                <a:off x="48" y="2549"/>
                <a:ext cx="96" cy="94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8" name="Rectangle 16"/>
              <p:cNvSpPr>
                <a:spLocks noChangeArrowheads="1"/>
              </p:cNvSpPr>
              <p:nvPr/>
            </p:nvSpPr>
            <p:spPr bwMode="auto">
              <a:xfrm>
                <a:off x="48" y="2691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9" name="Rectangle 17"/>
              <p:cNvSpPr>
                <a:spLocks noChangeArrowheads="1"/>
              </p:cNvSpPr>
              <p:nvPr/>
            </p:nvSpPr>
            <p:spPr bwMode="auto">
              <a:xfrm>
                <a:off x="48" y="2836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0" name="Rectangle 18"/>
              <p:cNvSpPr>
                <a:spLocks noChangeArrowheads="1"/>
              </p:cNvSpPr>
              <p:nvPr/>
            </p:nvSpPr>
            <p:spPr bwMode="auto">
              <a:xfrm>
                <a:off x="48" y="2979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1" name="Rectangle 19"/>
              <p:cNvSpPr>
                <a:spLocks noChangeArrowheads="1"/>
              </p:cNvSpPr>
              <p:nvPr/>
            </p:nvSpPr>
            <p:spPr bwMode="auto">
              <a:xfrm>
                <a:off x="48" y="3124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2" name="Rectangle 20"/>
              <p:cNvSpPr>
                <a:spLocks noChangeArrowheads="1"/>
              </p:cNvSpPr>
              <p:nvPr/>
            </p:nvSpPr>
            <p:spPr bwMode="auto">
              <a:xfrm>
                <a:off x="48" y="3269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3" name="Rectangle 21"/>
              <p:cNvSpPr>
                <a:spLocks noChangeArrowheads="1"/>
              </p:cNvSpPr>
              <p:nvPr/>
            </p:nvSpPr>
            <p:spPr bwMode="auto">
              <a:xfrm>
                <a:off x="48" y="3412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4" name="Rectangle 22"/>
              <p:cNvSpPr>
                <a:spLocks noChangeArrowheads="1"/>
              </p:cNvSpPr>
              <p:nvPr/>
            </p:nvSpPr>
            <p:spPr bwMode="auto">
              <a:xfrm>
                <a:off x="48" y="3557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5" name="Rectangle 23"/>
              <p:cNvSpPr>
                <a:spLocks noChangeArrowheads="1"/>
              </p:cNvSpPr>
              <p:nvPr/>
            </p:nvSpPr>
            <p:spPr bwMode="auto">
              <a:xfrm>
                <a:off x="48" y="3702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6" name="Rectangle 24"/>
              <p:cNvSpPr>
                <a:spLocks noChangeArrowheads="1"/>
              </p:cNvSpPr>
              <p:nvPr/>
            </p:nvSpPr>
            <p:spPr bwMode="auto">
              <a:xfrm>
                <a:off x="48" y="3845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7" name="Rectangle 25"/>
              <p:cNvSpPr>
                <a:spLocks noChangeArrowheads="1"/>
              </p:cNvSpPr>
              <p:nvPr/>
            </p:nvSpPr>
            <p:spPr bwMode="auto">
              <a:xfrm>
                <a:off x="48" y="3990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8" name="Rectangle 26"/>
              <p:cNvSpPr>
                <a:spLocks noChangeArrowheads="1"/>
              </p:cNvSpPr>
              <p:nvPr/>
            </p:nvSpPr>
            <p:spPr bwMode="auto">
              <a:xfrm>
                <a:off x="48" y="4134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9" name="Rectangle 27"/>
              <p:cNvSpPr>
                <a:spLocks noChangeArrowheads="1"/>
              </p:cNvSpPr>
              <p:nvPr/>
            </p:nvSpPr>
            <p:spPr bwMode="auto">
              <a:xfrm>
                <a:off x="48" y="103"/>
                <a:ext cx="96" cy="94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0" name="Rectangle 28"/>
              <p:cNvSpPr>
                <a:spLocks noChangeArrowheads="1"/>
              </p:cNvSpPr>
              <p:nvPr/>
            </p:nvSpPr>
            <p:spPr bwMode="auto">
              <a:xfrm>
                <a:off x="48" y="246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1" name="Rectangle 29"/>
              <p:cNvSpPr>
                <a:spLocks noChangeArrowheads="1"/>
              </p:cNvSpPr>
              <p:nvPr/>
            </p:nvSpPr>
            <p:spPr bwMode="auto">
              <a:xfrm>
                <a:off x="48" y="391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2" name="Rectangle 30"/>
              <p:cNvSpPr>
                <a:spLocks noChangeArrowheads="1"/>
              </p:cNvSpPr>
              <p:nvPr/>
            </p:nvSpPr>
            <p:spPr bwMode="auto">
              <a:xfrm>
                <a:off x="48" y="535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3" name="Rectangle 31"/>
              <p:cNvSpPr>
                <a:spLocks noChangeArrowheads="1"/>
              </p:cNvSpPr>
              <p:nvPr/>
            </p:nvSpPr>
            <p:spPr bwMode="auto">
              <a:xfrm>
                <a:off x="48" y="678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4" name="Rectangle 32"/>
              <p:cNvSpPr>
                <a:spLocks noChangeArrowheads="1"/>
              </p:cNvSpPr>
              <p:nvPr/>
            </p:nvSpPr>
            <p:spPr bwMode="auto">
              <a:xfrm>
                <a:off x="48" y="823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5" name="Rectangle 33"/>
              <p:cNvSpPr>
                <a:spLocks noChangeArrowheads="1"/>
              </p:cNvSpPr>
              <p:nvPr/>
            </p:nvSpPr>
            <p:spPr bwMode="auto">
              <a:xfrm>
                <a:off x="48" y="968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</p:grpSp>
      <p:sp>
        <p:nvSpPr>
          <p:cNvPr id="4130" name="Rectangle 34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1143000" y="2286000"/>
            <a:ext cx="77724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>
                <a:solidFill>
                  <a:srgbClr val="00FFFF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4131" name="Rectangle 35"/>
          <p:cNvSpPr>
            <a:spLocks noGrp="1" noChangeArrowheads="1"/>
          </p:cNvSpPr>
          <p:nvPr>
            <p:ph type="subTitle" sz="quarter" idx="1"/>
          </p:nvPr>
        </p:nvSpPr>
        <p:spPr bwMode="auto">
          <a:xfrm>
            <a:off x="1828800" y="3886200"/>
            <a:ext cx="6400800" cy="17526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0" indent="0" algn="ctr">
              <a:buFont typeface="Wingdings" pitchFamily="2" charset="2"/>
              <a:buNone/>
              <a:defRPr>
                <a:solidFill>
                  <a:srgbClr val="FFFFFF"/>
                </a:solidFill>
              </a:defRPr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36" name="Rectangle 36"/>
          <p:cNvSpPr>
            <a:spLocks noGrp="1" noChangeArrowheads="1"/>
          </p:cNvSpPr>
          <p:nvPr>
            <p:ph type="dt" sz="quarter" idx="10"/>
          </p:nvPr>
        </p:nvSpPr>
        <p:spPr bwMode="auto">
          <a:xfrm>
            <a:off x="11430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7" name="Rectangle 37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581400" y="6248400"/>
            <a:ext cx="2895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8" name="Rectangle 38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70104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923EF207-625F-4208-BE88-96098F77197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55576" y="332656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55576" y="1700808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685800" cy="6854825"/>
            <a:chOff x="0" y="0"/>
            <a:chExt cx="684" cy="4318"/>
          </a:xfrm>
        </p:grpSpPr>
        <p:sp>
          <p:nvSpPr>
            <p:cNvPr id="307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684" cy="4318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grpSp>
          <p:nvGrpSpPr>
            <p:cNvPr id="1064" name="Group 4"/>
            <p:cNvGrpSpPr>
              <a:grpSpLocks/>
            </p:cNvGrpSpPr>
            <p:nvPr/>
          </p:nvGrpSpPr>
          <p:grpSpPr bwMode="auto">
            <a:xfrm>
              <a:off x="48" y="102"/>
              <a:ext cx="96" cy="4128"/>
              <a:chOff x="48" y="102"/>
              <a:chExt cx="96" cy="4128"/>
            </a:xfrm>
          </p:grpSpPr>
          <p:sp>
            <p:nvSpPr>
              <p:cNvPr id="1065" name="Rectangle 5"/>
              <p:cNvSpPr>
                <a:spLocks noChangeArrowheads="1"/>
              </p:cNvSpPr>
              <p:nvPr/>
            </p:nvSpPr>
            <p:spPr bwMode="auto">
              <a:xfrm>
                <a:off x="48" y="1105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66" name="Rectangle 6"/>
              <p:cNvSpPr>
                <a:spLocks noChangeArrowheads="1"/>
              </p:cNvSpPr>
              <p:nvPr/>
            </p:nvSpPr>
            <p:spPr bwMode="auto">
              <a:xfrm>
                <a:off x="48" y="1250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67" name="Rectangle 7"/>
              <p:cNvSpPr>
                <a:spLocks noChangeArrowheads="1"/>
              </p:cNvSpPr>
              <p:nvPr/>
            </p:nvSpPr>
            <p:spPr bwMode="auto">
              <a:xfrm>
                <a:off x="48" y="1393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68" name="Rectangle 8"/>
              <p:cNvSpPr>
                <a:spLocks noChangeArrowheads="1"/>
              </p:cNvSpPr>
              <p:nvPr/>
            </p:nvSpPr>
            <p:spPr bwMode="auto">
              <a:xfrm>
                <a:off x="48" y="1538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69" name="Rectangle 9"/>
              <p:cNvSpPr>
                <a:spLocks noChangeArrowheads="1"/>
              </p:cNvSpPr>
              <p:nvPr/>
            </p:nvSpPr>
            <p:spPr bwMode="auto">
              <a:xfrm>
                <a:off x="48" y="1683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0" name="Rectangle 10"/>
              <p:cNvSpPr>
                <a:spLocks noChangeArrowheads="1"/>
              </p:cNvSpPr>
              <p:nvPr/>
            </p:nvSpPr>
            <p:spPr bwMode="auto">
              <a:xfrm>
                <a:off x="48" y="1826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1" name="Rectangle 11"/>
              <p:cNvSpPr>
                <a:spLocks noChangeArrowheads="1"/>
              </p:cNvSpPr>
              <p:nvPr/>
            </p:nvSpPr>
            <p:spPr bwMode="auto">
              <a:xfrm>
                <a:off x="48" y="1971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2" name="Rectangle 12"/>
              <p:cNvSpPr>
                <a:spLocks noChangeArrowheads="1"/>
              </p:cNvSpPr>
              <p:nvPr/>
            </p:nvSpPr>
            <p:spPr bwMode="auto">
              <a:xfrm>
                <a:off x="48" y="2115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3" name="Rectangle 13"/>
              <p:cNvSpPr>
                <a:spLocks noChangeArrowheads="1"/>
              </p:cNvSpPr>
              <p:nvPr/>
            </p:nvSpPr>
            <p:spPr bwMode="auto">
              <a:xfrm>
                <a:off x="48" y="2259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4" name="Rectangle 14"/>
              <p:cNvSpPr>
                <a:spLocks noChangeArrowheads="1"/>
              </p:cNvSpPr>
              <p:nvPr/>
            </p:nvSpPr>
            <p:spPr bwMode="auto">
              <a:xfrm>
                <a:off x="48" y="2403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5" name="Rectangle 15"/>
              <p:cNvSpPr>
                <a:spLocks noChangeArrowheads="1"/>
              </p:cNvSpPr>
              <p:nvPr/>
            </p:nvSpPr>
            <p:spPr bwMode="auto">
              <a:xfrm>
                <a:off x="48" y="2548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6" name="Rectangle 16"/>
              <p:cNvSpPr>
                <a:spLocks noChangeArrowheads="1"/>
              </p:cNvSpPr>
              <p:nvPr/>
            </p:nvSpPr>
            <p:spPr bwMode="auto">
              <a:xfrm>
                <a:off x="48" y="2692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7" name="Rectangle 17"/>
              <p:cNvSpPr>
                <a:spLocks noChangeArrowheads="1"/>
              </p:cNvSpPr>
              <p:nvPr/>
            </p:nvSpPr>
            <p:spPr bwMode="auto">
              <a:xfrm>
                <a:off x="48" y="2836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8" name="Rectangle 18"/>
              <p:cNvSpPr>
                <a:spLocks noChangeArrowheads="1"/>
              </p:cNvSpPr>
              <p:nvPr/>
            </p:nvSpPr>
            <p:spPr bwMode="auto">
              <a:xfrm>
                <a:off x="48" y="2980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9" name="Rectangle 19"/>
              <p:cNvSpPr>
                <a:spLocks noChangeArrowheads="1"/>
              </p:cNvSpPr>
              <p:nvPr/>
            </p:nvSpPr>
            <p:spPr bwMode="auto">
              <a:xfrm>
                <a:off x="48" y="3124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0" name="Rectangle 20"/>
              <p:cNvSpPr>
                <a:spLocks noChangeArrowheads="1"/>
              </p:cNvSpPr>
              <p:nvPr/>
            </p:nvSpPr>
            <p:spPr bwMode="auto">
              <a:xfrm>
                <a:off x="48" y="3269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1" name="Rectangle 21"/>
              <p:cNvSpPr>
                <a:spLocks noChangeArrowheads="1"/>
              </p:cNvSpPr>
              <p:nvPr/>
            </p:nvSpPr>
            <p:spPr bwMode="auto">
              <a:xfrm>
                <a:off x="48" y="3412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2" name="Rectangle 22"/>
              <p:cNvSpPr>
                <a:spLocks noChangeArrowheads="1"/>
              </p:cNvSpPr>
              <p:nvPr/>
            </p:nvSpPr>
            <p:spPr bwMode="auto">
              <a:xfrm>
                <a:off x="48" y="3557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3" name="Rectangle 23"/>
              <p:cNvSpPr>
                <a:spLocks noChangeArrowheads="1"/>
              </p:cNvSpPr>
              <p:nvPr/>
            </p:nvSpPr>
            <p:spPr bwMode="auto">
              <a:xfrm>
                <a:off x="48" y="3702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4" name="Rectangle 24"/>
              <p:cNvSpPr>
                <a:spLocks noChangeArrowheads="1"/>
              </p:cNvSpPr>
              <p:nvPr/>
            </p:nvSpPr>
            <p:spPr bwMode="auto">
              <a:xfrm>
                <a:off x="48" y="3845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5" name="Rectangle 25"/>
              <p:cNvSpPr>
                <a:spLocks noChangeArrowheads="1"/>
              </p:cNvSpPr>
              <p:nvPr/>
            </p:nvSpPr>
            <p:spPr bwMode="auto">
              <a:xfrm>
                <a:off x="48" y="3990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6" name="Rectangle 26"/>
              <p:cNvSpPr>
                <a:spLocks noChangeArrowheads="1"/>
              </p:cNvSpPr>
              <p:nvPr/>
            </p:nvSpPr>
            <p:spPr bwMode="auto">
              <a:xfrm>
                <a:off x="48" y="4133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7" name="Rectangle 27"/>
              <p:cNvSpPr>
                <a:spLocks noChangeArrowheads="1"/>
              </p:cNvSpPr>
              <p:nvPr/>
            </p:nvSpPr>
            <p:spPr bwMode="auto">
              <a:xfrm>
                <a:off x="48" y="102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8" name="Rectangle 28"/>
              <p:cNvSpPr>
                <a:spLocks noChangeArrowheads="1"/>
              </p:cNvSpPr>
              <p:nvPr/>
            </p:nvSpPr>
            <p:spPr bwMode="auto">
              <a:xfrm>
                <a:off x="48" y="246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9" name="Rectangle 29"/>
              <p:cNvSpPr>
                <a:spLocks noChangeArrowheads="1"/>
              </p:cNvSpPr>
              <p:nvPr/>
            </p:nvSpPr>
            <p:spPr bwMode="auto">
              <a:xfrm>
                <a:off x="48" y="391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90" name="Rectangle 30"/>
              <p:cNvSpPr>
                <a:spLocks noChangeArrowheads="1"/>
              </p:cNvSpPr>
              <p:nvPr/>
            </p:nvSpPr>
            <p:spPr bwMode="auto">
              <a:xfrm>
                <a:off x="48" y="535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91" name="Rectangle 31"/>
              <p:cNvSpPr>
                <a:spLocks noChangeArrowheads="1"/>
              </p:cNvSpPr>
              <p:nvPr/>
            </p:nvSpPr>
            <p:spPr bwMode="auto">
              <a:xfrm>
                <a:off x="48" y="679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92" name="Rectangle 32"/>
              <p:cNvSpPr>
                <a:spLocks noChangeArrowheads="1"/>
              </p:cNvSpPr>
              <p:nvPr/>
            </p:nvSpPr>
            <p:spPr bwMode="auto">
              <a:xfrm>
                <a:off x="48" y="823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93" name="Rectangle 33"/>
              <p:cNvSpPr>
                <a:spLocks noChangeArrowheads="1"/>
              </p:cNvSpPr>
              <p:nvPr/>
            </p:nvSpPr>
            <p:spPr bwMode="auto">
              <a:xfrm>
                <a:off x="48" y="968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</p:grpSp>
      <p:grpSp>
        <p:nvGrpSpPr>
          <p:cNvPr id="1027" name="Group 34"/>
          <p:cNvGrpSpPr>
            <a:grpSpLocks/>
          </p:cNvGrpSpPr>
          <p:nvPr/>
        </p:nvGrpSpPr>
        <p:grpSpPr bwMode="auto">
          <a:xfrm>
            <a:off x="0" y="0"/>
            <a:ext cx="685800" cy="6854825"/>
            <a:chOff x="0" y="0"/>
            <a:chExt cx="684" cy="4318"/>
          </a:xfrm>
        </p:grpSpPr>
        <p:sp>
          <p:nvSpPr>
            <p:cNvPr id="3107" name="Rectangle 35"/>
            <p:cNvSpPr>
              <a:spLocks noChangeArrowheads="1"/>
            </p:cNvSpPr>
            <p:nvPr/>
          </p:nvSpPr>
          <p:spPr bwMode="auto">
            <a:xfrm>
              <a:off x="0" y="0"/>
              <a:ext cx="684" cy="4318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grpSp>
          <p:nvGrpSpPr>
            <p:cNvPr id="1033" name="Group 36"/>
            <p:cNvGrpSpPr>
              <a:grpSpLocks/>
            </p:cNvGrpSpPr>
            <p:nvPr/>
          </p:nvGrpSpPr>
          <p:grpSpPr bwMode="auto">
            <a:xfrm>
              <a:off x="48" y="102"/>
              <a:ext cx="96" cy="4128"/>
              <a:chOff x="48" y="102"/>
              <a:chExt cx="96" cy="4128"/>
            </a:xfrm>
          </p:grpSpPr>
          <p:sp>
            <p:nvSpPr>
              <p:cNvPr id="1034" name="Rectangle 37"/>
              <p:cNvSpPr>
                <a:spLocks noChangeArrowheads="1"/>
              </p:cNvSpPr>
              <p:nvPr/>
            </p:nvSpPr>
            <p:spPr bwMode="auto">
              <a:xfrm>
                <a:off x="48" y="1105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35" name="Rectangle 38"/>
              <p:cNvSpPr>
                <a:spLocks noChangeArrowheads="1"/>
              </p:cNvSpPr>
              <p:nvPr/>
            </p:nvSpPr>
            <p:spPr bwMode="auto">
              <a:xfrm>
                <a:off x="48" y="1250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36" name="Rectangle 39"/>
              <p:cNvSpPr>
                <a:spLocks noChangeArrowheads="1"/>
              </p:cNvSpPr>
              <p:nvPr/>
            </p:nvSpPr>
            <p:spPr bwMode="auto">
              <a:xfrm>
                <a:off x="48" y="1393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37" name="Rectangle 40"/>
              <p:cNvSpPr>
                <a:spLocks noChangeArrowheads="1"/>
              </p:cNvSpPr>
              <p:nvPr/>
            </p:nvSpPr>
            <p:spPr bwMode="auto">
              <a:xfrm>
                <a:off x="48" y="1538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38" name="Rectangle 41"/>
              <p:cNvSpPr>
                <a:spLocks noChangeArrowheads="1"/>
              </p:cNvSpPr>
              <p:nvPr/>
            </p:nvSpPr>
            <p:spPr bwMode="auto">
              <a:xfrm>
                <a:off x="48" y="1683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39" name="Rectangle 42"/>
              <p:cNvSpPr>
                <a:spLocks noChangeArrowheads="1"/>
              </p:cNvSpPr>
              <p:nvPr/>
            </p:nvSpPr>
            <p:spPr bwMode="auto">
              <a:xfrm>
                <a:off x="48" y="1826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0" name="Rectangle 43"/>
              <p:cNvSpPr>
                <a:spLocks noChangeArrowheads="1"/>
              </p:cNvSpPr>
              <p:nvPr/>
            </p:nvSpPr>
            <p:spPr bwMode="auto">
              <a:xfrm>
                <a:off x="48" y="1971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1" name="Rectangle 44"/>
              <p:cNvSpPr>
                <a:spLocks noChangeArrowheads="1"/>
              </p:cNvSpPr>
              <p:nvPr/>
            </p:nvSpPr>
            <p:spPr bwMode="auto">
              <a:xfrm>
                <a:off x="48" y="2115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2" name="Rectangle 45"/>
              <p:cNvSpPr>
                <a:spLocks noChangeArrowheads="1"/>
              </p:cNvSpPr>
              <p:nvPr/>
            </p:nvSpPr>
            <p:spPr bwMode="auto">
              <a:xfrm>
                <a:off x="48" y="2259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3" name="Rectangle 46"/>
              <p:cNvSpPr>
                <a:spLocks noChangeArrowheads="1"/>
              </p:cNvSpPr>
              <p:nvPr/>
            </p:nvSpPr>
            <p:spPr bwMode="auto">
              <a:xfrm>
                <a:off x="48" y="2403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4" name="Rectangle 47"/>
              <p:cNvSpPr>
                <a:spLocks noChangeArrowheads="1"/>
              </p:cNvSpPr>
              <p:nvPr/>
            </p:nvSpPr>
            <p:spPr bwMode="auto">
              <a:xfrm>
                <a:off x="48" y="2548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5" name="Rectangle 48"/>
              <p:cNvSpPr>
                <a:spLocks noChangeArrowheads="1"/>
              </p:cNvSpPr>
              <p:nvPr/>
            </p:nvSpPr>
            <p:spPr bwMode="auto">
              <a:xfrm>
                <a:off x="48" y="2692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6" name="Rectangle 49"/>
              <p:cNvSpPr>
                <a:spLocks noChangeArrowheads="1"/>
              </p:cNvSpPr>
              <p:nvPr/>
            </p:nvSpPr>
            <p:spPr bwMode="auto">
              <a:xfrm>
                <a:off x="48" y="2836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7" name="Rectangle 50"/>
              <p:cNvSpPr>
                <a:spLocks noChangeArrowheads="1"/>
              </p:cNvSpPr>
              <p:nvPr/>
            </p:nvSpPr>
            <p:spPr bwMode="auto">
              <a:xfrm>
                <a:off x="48" y="2980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8" name="Rectangle 51"/>
              <p:cNvSpPr>
                <a:spLocks noChangeArrowheads="1"/>
              </p:cNvSpPr>
              <p:nvPr/>
            </p:nvSpPr>
            <p:spPr bwMode="auto">
              <a:xfrm>
                <a:off x="48" y="3124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9" name="Rectangle 52"/>
              <p:cNvSpPr>
                <a:spLocks noChangeArrowheads="1"/>
              </p:cNvSpPr>
              <p:nvPr/>
            </p:nvSpPr>
            <p:spPr bwMode="auto">
              <a:xfrm>
                <a:off x="48" y="3269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0" name="Rectangle 53"/>
              <p:cNvSpPr>
                <a:spLocks noChangeArrowheads="1"/>
              </p:cNvSpPr>
              <p:nvPr/>
            </p:nvSpPr>
            <p:spPr bwMode="auto">
              <a:xfrm>
                <a:off x="48" y="3412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1" name="Rectangle 54"/>
              <p:cNvSpPr>
                <a:spLocks noChangeArrowheads="1"/>
              </p:cNvSpPr>
              <p:nvPr/>
            </p:nvSpPr>
            <p:spPr bwMode="auto">
              <a:xfrm>
                <a:off x="48" y="3557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2" name="Rectangle 55"/>
              <p:cNvSpPr>
                <a:spLocks noChangeArrowheads="1"/>
              </p:cNvSpPr>
              <p:nvPr/>
            </p:nvSpPr>
            <p:spPr bwMode="auto">
              <a:xfrm>
                <a:off x="48" y="3702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3" name="Rectangle 56"/>
              <p:cNvSpPr>
                <a:spLocks noChangeArrowheads="1"/>
              </p:cNvSpPr>
              <p:nvPr/>
            </p:nvSpPr>
            <p:spPr bwMode="auto">
              <a:xfrm>
                <a:off x="48" y="3845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4" name="Rectangle 57"/>
              <p:cNvSpPr>
                <a:spLocks noChangeArrowheads="1"/>
              </p:cNvSpPr>
              <p:nvPr/>
            </p:nvSpPr>
            <p:spPr bwMode="auto">
              <a:xfrm>
                <a:off x="48" y="3990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5" name="Rectangle 58"/>
              <p:cNvSpPr>
                <a:spLocks noChangeArrowheads="1"/>
              </p:cNvSpPr>
              <p:nvPr/>
            </p:nvSpPr>
            <p:spPr bwMode="auto">
              <a:xfrm>
                <a:off x="48" y="4133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6" name="Rectangle 59"/>
              <p:cNvSpPr>
                <a:spLocks noChangeArrowheads="1"/>
              </p:cNvSpPr>
              <p:nvPr/>
            </p:nvSpPr>
            <p:spPr bwMode="auto">
              <a:xfrm>
                <a:off x="48" y="102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7" name="Rectangle 60"/>
              <p:cNvSpPr>
                <a:spLocks noChangeArrowheads="1"/>
              </p:cNvSpPr>
              <p:nvPr/>
            </p:nvSpPr>
            <p:spPr bwMode="auto">
              <a:xfrm>
                <a:off x="48" y="246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8" name="Rectangle 61"/>
              <p:cNvSpPr>
                <a:spLocks noChangeArrowheads="1"/>
              </p:cNvSpPr>
              <p:nvPr/>
            </p:nvSpPr>
            <p:spPr bwMode="auto">
              <a:xfrm>
                <a:off x="48" y="391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9" name="Rectangle 62"/>
              <p:cNvSpPr>
                <a:spLocks noChangeArrowheads="1"/>
              </p:cNvSpPr>
              <p:nvPr/>
            </p:nvSpPr>
            <p:spPr bwMode="auto">
              <a:xfrm>
                <a:off x="48" y="535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60" name="Rectangle 63"/>
              <p:cNvSpPr>
                <a:spLocks noChangeArrowheads="1"/>
              </p:cNvSpPr>
              <p:nvPr/>
            </p:nvSpPr>
            <p:spPr bwMode="auto">
              <a:xfrm>
                <a:off x="48" y="679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61" name="Rectangle 64"/>
              <p:cNvSpPr>
                <a:spLocks noChangeArrowheads="1"/>
              </p:cNvSpPr>
              <p:nvPr/>
            </p:nvSpPr>
            <p:spPr bwMode="auto">
              <a:xfrm>
                <a:off x="48" y="823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62" name="Rectangle 65"/>
              <p:cNvSpPr>
                <a:spLocks noChangeArrowheads="1"/>
              </p:cNvSpPr>
              <p:nvPr/>
            </p:nvSpPr>
            <p:spPr bwMode="auto">
              <a:xfrm>
                <a:off x="48" y="968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</p:grpSp>
      <p:sp>
        <p:nvSpPr>
          <p:cNvPr id="1029" name="Text Box 67"/>
          <p:cNvSpPr txBox="1">
            <a:spLocks noChangeArrowheads="1"/>
          </p:cNvSpPr>
          <p:nvPr/>
        </p:nvSpPr>
        <p:spPr bwMode="auto">
          <a:xfrm>
            <a:off x="0" y="1143000"/>
            <a:ext cx="5334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kumimoji="1" lang="zh-CN" altLang="zh-CN">
              <a:latin typeface="Times New Roman" pitchFamily="18" charset="0"/>
            </a:endParaRPr>
          </a:p>
        </p:txBody>
      </p:sp>
      <p:sp>
        <p:nvSpPr>
          <p:cNvPr id="1030" name="Text Box 68"/>
          <p:cNvSpPr txBox="1">
            <a:spLocks noChangeArrowheads="1"/>
          </p:cNvSpPr>
          <p:nvPr/>
        </p:nvSpPr>
        <p:spPr bwMode="auto">
          <a:xfrm>
            <a:off x="152400" y="1066800"/>
            <a:ext cx="381000" cy="452431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kumimoji="1" lang="zh-CN" altLang="en-US" dirty="0">
                <a:solidFill>
                  <a:srgbClr val="33CCFF"/>
                </a:solidFill>
                <a:latin typeface="Times New Roman" pitchFamily="18" charset="0"/>
                <a:ea typeface="仿宋_GB2312" pitchFamily="49" charset="-122"/>
              </a:rPr>
              <a:t>东南大学专业技术职务晋升成果介绍</a:t>
            </a:r>
            <a:endParaRPr kumimoji="1" lang="en-US" altLang="zh-CN" dirty="0">
              <a:solidFill>
                <a:srgbClr val="33CCFF"/>
              </a:solidFill>
              <a:latin typeface="Times New Roman" pitchFamily="18" charset="0"/>
              <a:ea typeface="仿宋_GB2312" pitchFamily="49" charset="-122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78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77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u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t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Char char="•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331640" y="5623398"/>
            <a:ext cx="6565900" cy="645867"/>
          </a:xfr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kumimoji="0" lang="zh-CN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  <a:t>网络空间安全学院</a:t>
            </a:r>
            <a:br>
              <a:rPr kumimoji="0" lang="zh-CN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</a:br>
            <a:endParaRPr lang="zh-CN" altLang="en-US" sz="3200" b="1" dirty="0">
              <a:solidFill>
                <a:schemeClr val="tx1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714031" y="3140968"/>
            <a:ext cx="2089150" cy="6858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>
              <a:buFont typeface="Wingdings" pitchFamily="2" charset="2"/>
              <a:buNone/>
            </a:pPr>
            <a:r>
              <a:rPr kumimoji="0" lang="zh-CN" altLang="en-US" sz="4000" dirty="0">
                <a:solidFill>
                  <a:srgbClr val="FFCC00"/>
                </a:solidFill>
                <a:effectLst/>
                <a:ea typeface="黑体" pitchFamily="2" charset="-122"/>
              </a:rPr>
              <a:t>高宁</a:t>
            </a: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754063" y="1557338"/>
            <a:ext cx="8389937" cy="61619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3400" b="1" dirty="0">
                <a:latin typeface="黑体" pitchFamily="2" charset="-122"/>
                <a:ea typeface="黑体" pitchFamily="2" charset="-122"/>
              </a:rPr>
              <a:t>专业技术岗 副研究员 申报</a:t>
            </a:r>
            <a:endParaRPr kumimoji="1" lang="en-US" altLang="zh-CN" sz="3400" b="1" dirty="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115616" y="4174717"/>
            <a:ext cx="6565900" cy="64586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 eaLnBrk="1" hangingPunct="1">
              <a:defRPr/>
            </a:pPr>
            <a:r>
              <a:rPr kumimoji="0" lang="zh-CN" altLang="en-US" sz="3200" b="1" kern="0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  <a:t>研究方向：移动通信安全</a:t>
            </a:r>
            <a:br>
              <a:rPr kumimoji="0" lang="zh-CN" altLang="en-US" sz="3200" b="1" kern="0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</a:br>
            <a:endParaRPr lang="zh-CN" altLang="en-US" sz="3200" b="1" kern="0" dirty="0">
              <a:solidFill>
                <a:schemeClr val="tx1"/>
              </a:solidFill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 Box 3">
            <a:extLst>
              <a:ext uri="{FF2B5EF4-FFF2-40B4-BE49-F238E27FC236}">
                <a16:creationId xmlns:a16="http://schemas.microsoft.com/office/drawing/2014/main" id="{A96C2C82-4C4C-4955-B738-69EC766C0F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260350"/>
            <a:ext cx="6913562" cy="466725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400" dirty="0">
                <a:solidFill>
                  <a:srgbClr val="FFCC00"/>
                </a:solidFill>
                <a:latin typeface="Times New Roman" pitchFamily="18" charset="0"/>
              </a:rPr>
              <a:t>高宁</a:t>
            </a:r>
            <a:r>
              <a:rPr lang="en-US" altLang="zh-CN" sz="2400" dirty="0">
                <a:solidFill>
                  <a:srgbClr val="FFCC00"/>
                </a:solidFill>
                <a:latin typeface="Times New Roman" pitchFamily="18" charset="0"/>
              </a:rPr>
              <a:t>    </a:t>
            </a:r>
            <a:r>
              <a:rPr lang="zh-CN" altLang="en-US" sz="2400" dirty="0">
                <a:solidFill>
                  <a:srgbClr val="FFCC00"/>
                </a:solidFill>
                <a:latin typeface="Times New Roman" pitchFamily="18" charset="0"/>
              </a:rPr>
              <a:t>网络空间安全学院</a:t>
            </a:r>
            <a:r>
              <a:rPr lang="zh-CN" altLang="en-US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            简     历</a:t>
            </a:r>
          </a:p>
        </p:txBody>
      </p:sp>
      <p:sp>
        <p:nvSpPr>
          <p:cNvPr id="5123" name="Text Box 4">
            <a:extLst>
              <a:ext uri="{FF2B5EF4-FFF2-40B4-BE49-F238E27FC236}">
                <a16:creationId xmlns:a16="http://schemas.microsoft.com/office/drawing/2014/main" id="{3ACA2FE6-010C-4E22-A054-B7A0B3484E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1240299"/>
            <a:ext cx="8316912" cy="5078313"/>
          </a:xfrm>
          <a:prstGeom prst="rect">
            <a:avLst/>
          </a:prstGeom>
          <a:noFill/>
          <a:ln>
            <a:noFill/>
          </a:ln>
          <a:effectLst>
            <a:outerShdw dist="35921" dir="2700000" sy="50000" kx="2115830" algn="bl" rotWithShape="0">
              <a:srgbClr val="C0C0C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30000"/>
              </a:spcBef>
            </a:pP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教育经历：</a:t>
            </a:r>
            <a:endParaRPr kumimoji="1" lang="en-US" altLang="zh-CN" sz="2400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>
              <a:spcBef>
                <a:spcPct val="30000"/>
              </a:spcBef>
            </a:pP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2015.09 ~ 2019.06       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北京邮电大学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    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                  博士</a:t>
            </a:r>
          </a:p>
          <a:p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2017.10 ~ 2018.10       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英国兰卡斯特大学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    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          联合培养博士</a:t>
            </a:r>
          </a:p>
          <a:p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2012.09 ~ 2015.06       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山东科技大学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    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                  硕士</a:t>
            </a:r>
          </a:p>
          <a:p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2008.09 ~ 2012.06       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聊城大学 （军校提前批） 本科</a:t>
            </a:r>
            <a:endParaRPr kumimoji="1" lang="en-US" altLang="zh-CN" sz="2400" b="1" dirty="0">
              <a:latin typeface="华文宋体" panose="02010600040101010101" pitchFamily="2" charset="-122"/>
              <a:ea typeface="华文宋体" panose="02010600040101010101" pitchFamily="2" charset="-122"/>
              <a:sym typeface="Symbol" panose="05050102010706020507" pitchFamily="18" charset="2"/>
            </a:endParaRPr>
          </a:p>
          <a:p>
            <a:pPr eaLnBrk="1" hangingPunct="1"/>
            <a:endParaRPr kumimoji="1" lang="en-US" altLang="zh-CN" sz="2400" b="1" dirty="0">
              <a:latin typeface="华文宋体" panose="02010600040101010101" pitchFamily="2" charset="-122"/>
              <a:ea typeface="华文宋体" panose="02010600040101010101" pitchFamily="2" charset="-122"/>
              <a:sym typeface="Symbol" panose="05050102010706020507" pitchFamily="18" charset="2"/>
            </a:endParaRPr>
          </a:p>
          <a:p>
            <a:pPr eaLnBrk="1" hangingPunct="1"/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工作经历：</a:t>
            </a:r>
            <a:endParaRPr kumimoji="1" lang="en-US" altLang="zh-CN" sz="2400" b="1" dirty="0">
              <a:latin typeface="华文宋体" panose="02010600040101010101" pitchFamily="2" charset="-122"/>
              <a:ea typeface="华文宋体" panose="02010600040101010101" pitchFamily="2" charset="-122"/>
              <a:sym typeface="Symbol" panose="05050102010706020507" pitchFamily="18" charset="2"/>
            </a:endParaRPr>
          </a:p>
          <a:p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2019.07 ~ 2022.06  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东南大学信息科学与工程学院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 </a:t>
            </a:r>
            <a:endParaRPr kumimoji="1" lang="en-US" altLang="zh-CN" sz="2400" b="1" dirty="0">
              <a:latin typeface="华文宋体" panose="02010600040101010101" pitchFamily="2" charset="-122"/>
              <a:ea typeface="华文宋体" panose="02010600040101010101" pitchFamily="2" charset="-122"/>
              <a:sym typeface="Symbol" panose="05050102010706020507" pitchFamily="18" charset="2"/>
            </a:endParaRPr>
          </a:p>
          <a:p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                               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博士后、助理研究员 （合作导师：金石）</a:t>
            </a:r>
            <a:endParaRPr kumimoji="1" lang="en-US" altLang="zh-CN" sz="2400" b="1" dirty="0">
              <a:latin typeface="华文宋体" panose="02010600040101010101" pitchFamily="2" charset="-122"/>
              <a:ea typeface="华文宋体" panose="02010600040101010101" pitchFamily="2" charset="-122"/>
              <a:sym typeface="Symbol" panose="05050102010706020507" pitchFamily="18" charset="2"/>
            </a:endParaRPr>
          </a:p>
          <a:p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2022.08 ~ 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至今      东南大学网络空间安全学院     </a:t>
            </a:r>
            <a:endParaRPr kumimoji="1" lang="en-US" altLang="zh-CN" sz="2400" b="1" dirty="0">
              <a:latin typeface="华文宋体" panose="02010600040101010101" pitchFamily="2" charset="-122"/>
              <a:ea typeface="华文宋体" panose="02010600040101010101" pitchFamily="2" charset="-122"/>
              <a:sym typeface="Symbol" panose="05050102010706020507" pitchFamily="18" charset="2"/>
            </a:endParaRPr>
          </a:p>
          <a:p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                               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讲师 （中级职称认定时间：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2019.07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）</a:t>
            </a:r>
            <a:endParaRPr kumimoji="1" lang="zh-CN" altLang="en-US" sz="2400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 eaLnBrk="1" hangingPunct="1"/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             </a:t>
            </a:r>
          </a:p>
          <a:p>
            <a:pPr>
              <a:spcBef>
                <a:spcPct val="20000"/>
              </a:spcBef>
            </a:pPr>
            <a:endParaRPr kumimoji="1" lang="en-US" altLang="zh-CN" sz="2400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ext Box 3">
            <a:extLst>
              <a:ext uri="{FF2B5EF4-FFF2-40B4-BE49-F238E27FC236}">
                <a16:creationId xmlns:a16="http://schemas.microsoft.com/office/drawing/2014/main" id="{AF2BBAFB-5588-44BB-B039-3E6A5554C0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260350"/>
            <a:ext cx="7705352" cy="461665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400" dirty="0">
                <a:solidFill>
                  <a:srgbClr val="FFCC00"/>
                </a:solidFill>
                <a:latin typeface="Times New Roman" pitchFamily="18" charset="0"/>
              </a:rPr>
              <a:t>高宁</a:t>
            </a:r>
            <a:r>
              <a:rPr lang="en-US" altLang="zh-CN" sz="2400" dirty="0">
                <a:solidFill>
                  <a:srgbClr val="FFCC00"/>
                </a:solidFill>
                <a:latin typeface="Times New Roman" pitchFamily="18" charset="0"/>
              </a:rPr>
              <a:t>    </a:t>
            </a:r>
            <a:r>
              <a:rPr lang="zh-CN" altLang="en-US" sz="2400" dirty="0">
                <a:solidFill>
                  <a:srgbClr val="FFCC00"/>
                </a:solidFill>
                <a:latin typeface="Times New Roman" pitchFamily="18" charset="0"/>
              </a:rPr>
              <a:t>网络空间安全学院</a:t>
            </a:r>
            <a:r>
              <a:rPr lang="zh-CN" altLang="en-US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            任现职以来教学工作</a:t>
            </a:r>
          </a:p>
        </p:txBody>
      </p:sp>
      <p:sp>
        <p:nvSpPr>
          <p:cNvPr id="4" name="Text Box 4">
            <a:extLst>
              <a:ext uri="{FF2B5EF4-FFF2-40B4-BE49-F238E27FC236}">
                <a16:creationId xmlns:a16="http://schemas.microsoft.com/office/drawing/2014/main" id="{A4D6A456-DBFC-49D1-91DC-9DE9F8A8DA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1196752"/>
            <a:ext cx="8209408" cy="5299912"/>
          </a:xfrm>
          <a:prstGeom prst="rect">
            <a:avLst/>
          </a:prstGeom>
          <a:noFill/>
          <a:ln>
            <a:noFill/>
          </a:ln>
          <a:effectLst>
            <a:outerShdw dist="35921" dir="2700000" sy="50000" kx="2115830" algn="bl" rotWithShape="0">
              <a:srgbClr val="C0C0C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342900" indent="-342900">
              <a:spcBef>
                <a:spcPct val="30000"/>
              </a:spcBef>
              <a:buFont typeface="Wingdings" panose="05000000000000000000" pitchFamily="2" charset="2"/>
              <a:buChar char="Ø"/>
            </a:pP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全程指导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2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名本科生毕业设计</a:t>
            </a:r>
            <a:endParaRPr kumimoji="1" lang="en-US" altLang="zh-CN" sz="2400" b="1" dirty="0">
              <a:latin typeface="华文宋体" panose="02010600040101010101" pitchFamily="2" charset="-122"/>
              <a:ea typeface="华文宋体" panose="02010600040101010101" pitchFamily="2" charset="-122"/>
              <a:sym typeface="Symbol" panose="05050102010706020507" pitchFamily="18" charset="2"/>
            </a:endParaRPr>
          </a:p>
          <a:p>
            <a:pPr marL="342900" indent="-342900">
              <a:spcBef>
                <a:spcPct val="30000"/>
              </a:spcBef>
              <a:buFont typeface="Wingdings" panose="05000000000000000000" pitchFamily="2" charset="2"/>
              <a:buChar char="Ø"/>
            </a:pP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协助指导网络空间安全学院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2019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级硕士研究生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1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名，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2022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年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6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月已毕业；作为研究生副导师指导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2020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级硕士研究生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1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名，将于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2023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年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7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月毕业；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2023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年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3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月获硕士生导师资格，已招收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2023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级硕士研究生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4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名</a:t>
            </a:r>
            <a:endParaRPr kumimoji="1" lang="en-US" altLang="zh-CN" sz="2400" b="1" dirty="0">
              <a:latin typeface="华文宋体" panose="02010600040101010101" pitchFamily="2" charset="-122"/>
              <a:ea typeface="华文宋体" panose="02010600040101010101" pitchFamily="2" charset="-122"/>
              <a:sym typeface="Symbol" panose="05050102010706020507" pitchFamily="18" charset="2"/>
            </a:endParaRPr>
          </a:p>
          <a:p>
            <a:pPr marL="342900" indent="-342900">
              <a:spcBef>
                <a:spcPct val="30000"/>
              </a:spcBef>
              <a:buFont typeface="Wingdings" panose="05000000000000000000" pitchFamily="2" charset="2"/>
              <a:buChar char="Ø"/>
            </a:pP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2023-2024-1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，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《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数字逻辑电路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》B5720030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，本科，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56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学时</a:t>
            </a:r>
            <a:endParaRPr kumimoji="1" lang="en-US" altLang="zh-CN" sz="2400" b="1" dirty="0">
              <a:latin typeface="华文宋体" panose="02010600040101010101" pitchFamily="2" charset="-122"/>
              <a:ea typeface="华文宋体" panose="02010600040101010101" pitchFamily="2" charset="-122"/>
              <a:sym typeface="Symbol" panose="05050102010706020507" pitchFamily="18" charset="2"/>
            </a:endParaRPr>
          </a:p>
          <a:p>
            <a:pPr marL="342900" indent="-342900">
              <a:spcBef>
                <a:spcPct val="30000"/>
              </a:spcBef>
              <a:buFont typeface="Wingdings" panose="05000000000000000000" pitchFamily="2" charset="2"/>
              <a:buChar char="Ø"/>
            </a:pP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参加教师发展中心教学引导计划（第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1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期，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22-23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春）</a:t>
            </a:r>
            <a:endParaRPr kumimoji="1" lang="en-US" altLang="zh-CN" sz="2400" b="1" dirty="0">
              <a:latin typeface="华文宋体" panose="02010600040101010101" pitchFamily="2" charset="-122"/>
              <a:ea typeface="华文宋体" panose="02010600040101010101" pitchFamily="2" charset="-122"/>
              <a:sym typeface="Symbol" panose="05050102010706020507" pitchFamily="18" charset="2"/>
            </a:endParaRPr>
          </a:p>
          <a:p>
            <a:pPr marL="342900" indent="-342900">
              <a:spcBef>
                <a:spcPct val="30000"/>
              </a:spcBef>
              <a:buFont typeface="Wingdings" panose="05000000000000000000" pitchFamily="2" charset="2"/>
              <a:buChar char="Ø"/>
            </a:pP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网络空间安全学院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2020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级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4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班班主任，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2022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级本科生导师</a:t>
            </a:r>
            <a:endParaRPr kumimoji="1" lang="en-US" altLang="zh-CN" sz="2400" b="1" dirty="0">
              <a:latin typeface="华文宋体" panose="02010600040101010101" pitchFamily="2" charset="-122"/>
              <a:ea typeface="华文宋体" panose="02010600040101010101" pitchFamily="2" charset="-122"/>
              <a:sym typeface="Symbol" panose="05050102010706020507" pitchFamily="18" charset="2"/>
            </a:endParaRPr>
          </a:p>
          <a:p>
            <a:pPr marL="342900" indent="-342900">
              <a:spcBef>
                <a:spcPct val="30000"/>
              </a:spcBef>
              <a:buFont typeface="Wingdings" panose="05000000000000000000" pitchFamily="2" charset="2"/>
              <a:buChar char="Ø"/>
            </a:pP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积极参加学校、学院的学术交流，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SRTP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项目评审、研究生面试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/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开题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/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毕业答辩、监考、本科生座谈等事务</a:t>
            </a:r>
          </a:p>
          <a:p>
            <a:pPr marL="342900" indent="-342900">
              <a:spcBef>
                <a:spcPct val="30000"/>
              </a:spcBef>
              <a:buFont typeface="Wingdings" panose="05000000000000000000" pitchFamily="2" charset="2"/>
              <a:buChar char="Ø"/>
            </a:pPr>
            <a:endParaRPr kumimoji="1" lang="en-US" altLang="zh-CN" sz="2400" b="1" dirty="0">
              <a:latin typeface="华文宋体" panose="02010600040101010101" pitchFamily="2" charset="-122"/>
              <a:ea typeface="华文宋体" panose="02010600040101010101" pitchFamily="2" charset="-122"/>
              <a:sym typeface="Symbol" panose="05050102010706020507" pitchFamily="18" charset="2"/>
            </a:endParaRPr>
          </a:p>
          <a:p>
            <a:pPr>
              <a:spcBef>
                <a:spcPct val="30000"/>
              </a:spcBef>
            </a:pPr>
            <a:endParaRPr kumimoji="1" lang="en-US" altLang="zh-CN" sz="2400" b="1" dirty="0">
              <a:latin typeface="华文宋体" panose="02010600040101010101" pitchFamily="2" charset="-122"/>
              <a:ea typeface="华文宋体" panose="02010600040101010101" pitchFamily="2" charset="-122"/>
              <a:sym typeface="Symbol" panose="05050102010706020507" pitchFamily="18" charset="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3">
            <a:extLst>
              <a:ext uri="{FF2B5EF4-FFF2-40B4-BE49-F238E27FC236}">
                <a16:creationId xmlns:a16="http://schemas.microsoft.com/office/drawing/2014/main" id="{076E521C-B79A-4A97-9886-694F097E4F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260350"/>
            <a:ext cx="7993384" cy="461665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400" dirty="0">
                <a:solidFill>
                  <a:srgbClr val="FFCC00"/>
                </a:solidFill>
                <a:latin typeface="Times New Roman" pitchFamily="18" charset="0"/>
              </a:rPr>
              <a:t>高宁</a:t>
            </a:r>
            <a:r>
              <a:rPr lang="en-US" altLang="zh-CN" sz="2400" dirty="0">
                <a:solidFill>
                  <a:srgbClr val="FFCC00"/>
                </a:solidFill>
                <a:latin typeface="Times New Roman" pitchFamily="18" charset="0"/>
              </a:rPr>
              <a:t>    </a:t>
            </a:r>
            <a:r>
              <a:rPr lang="zh-CN" altLang="en-US" sz="2400" dirty="0">
                <a:solidFill>
                  <a:srgbClr val="FFCC00"/>
                </a:solidFill>
                <a:latin typeface="Times New Roman" pitchFamily="18" charset="0"/>
              </a:rPr>
              <a:t>网络空间安全学院</a:t>
            </a:r>
            <a:r>
              <a:rPr lang="zh-CN" altLang="en-US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            任现职以来科研工作</a:t>
            </a:r>
          </a:p>
        </p:txBody>
      </p:sp>
      <p:sp>
        <p:nvSpPr>
          <p:cNvPr id="2" name="Text Box 4">
            <a:extLst>
              <a:ext uri="{FF2B5EF4-FFF2-40B4-BE49-F238E27FC236}">
                <a16:creationId xmlns:a16="http://schemas.microsoft.com/office/drawing/2014/main" id="{D9AE9A55-6C9E-A247-26E2-0F08077232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1592" y="1156560"/>
            <a:ext cx="8316912" cy="4936736"/>
          </a:xfrm>
          <a:prstGeom prst="rect">
            <a:avLst/>
          </a:prstGeom>
          <a:noFill/>
          <a:ln>
            <a:noFill/>
          </a:ln>
          <a:effectLst>
            <a:outerShdw dist="35921" dir="2700000" sy="50000" kx="2115830" algn="bl" rotWithShape="0">
              <a:srgbClr val="C0C0C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342900" indent="-342900">
              <a:spcBef>
                <a:spcPct val="30000"/>
              </a:spcBef>
              <a:buFont typeface="Wingdings" panose="05000000000000000000" pitchFamily="2" charset="2"/>
              <a:buChar char="Ø"/>
            </a:pPr>
            <a:r>
              <a:rPr lang="zh-CN" altLang="en-US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任现职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以来已主持完成科研项目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5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项</a:t>
            </a:r>
            <a:endParaRPr kumimoji="1" lang="en-US" altLang="zh-CN" sz="2400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>
              <a:spcBef>
                <a:spcPct val="30000"/>
              </a:spcBef>
            </a:pPr>
            <a:r>
              <a:rPr lang="zh-CN" altLang="en-US" sz="2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包括国家自然科学基金青年基金 </a:t>
            </a:r>
            <a:r>
              <a:rPr kumimoji="1" lang="en-US" altLang="zh-CN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62001109</a:t>
            </a:r>
            <a:r>
              <a:rPr kumimoji="1" lang="zh-CN" altLang="en-US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，中国博士后创新人才计划基金 </a:t>
            </a:r>
            <a:r>
              <a:rPr kumimoji="1" lang="en-US" altLang="zh-CN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BX20200083</a:t>
            </a:r>
            <a:r>
              <a:rPr kumimoji="1" lang="zh-CN" altLang="en-US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，中国博士后面上基金 </a:t>
            </a:r>
            <a:r>
              <a:rPr kumimoji="1" lang="en-US" altLang="zh-CN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2020M681456</a:t>
            </a:r>
            <a:r>
              <a:rPr kumimoji="1" lang="zh-CN" altLang="en-US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等国家和省部级项目</a:t>
            </a:r>
            <a:endParaRPr kumimoji="1" lang="en-US" altLang="zh-CN" sz="2000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>
              <a:spcBef>
                <a:spcPct val="30000"/>
              </a:spcBef>
            </a:pP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国家博士后创新人才计划（</a:t>
            </a:r>
            <a:r>
              <a:rPr lang="zh-CN" altLang="en-US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博新计划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）项目是人社部、全国博管会设立的一项青年拔尖人才支持计划，全国每年遴选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400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人，近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5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年</a:t>
            </a:r>
            <a:r>
              <a:rPr lang="zh-CN" altLang="en-US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东南大学信息领域仅入选</a:t>
            </a:r>
            <a:r>
              <a:rPr lang="en-US" altLang="zh-CN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9</a:t>
            </a:r>
            <a:r>
              <a:rPr lang="zh-CN" altLang="en-US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人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（电子科学与技术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6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人、信息与通信工程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2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人、控制科学与工程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1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人）</a:t>
            </a:r>
            <a:endParaRPr kumimoji="1" lang="en-US" altLang="zh-CN" sz="2400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 marL="342900" indent="-342900">
              <a:spcBef>
                <a:spcPct val="30000"/>
              </a:spcBef>
              <a:buFont typeface="Wingdings" panose="05000000000000000000" pitchFamily="2" charset="2"/>
              <a:buChar char="Ø"/>
            </a:pP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实际到款总经费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95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万，年均到款经费约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31.6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万</a:t>
            </a:r>
            <a:endParaRPr kumimoji="1" lang="en-US" altLang="zh-CN" sz="2000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 marL="342900" indent="-342900">
              <a:spcBef>
                <a:spcPct val="30000"/>
              </a:spcBef>
              <a:buFont typeface="Wingdings" panose="05000000000000000000" pitchFamily="2" charset="2"/>
              <a:buChar char="Ø"/>
            </a:pPr>
            <a:r>
              <a:rPr lang="zh-CN" altLang="en-US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任现职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以来发表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SCI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论文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9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篇（</a:t>
            </a:r>
            <a:r>
              <a:rPr lang="zh-CN" altLang="en-US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一作</a:t>
            </a:r>
            <a:r>
              <a:rPr lang="en-US" altLang="zh-CN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7</a:t>
            </a:r>
            <a:r>
              <a:rPr lang="zh-CN" altLang="en-US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篇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，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JCR1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区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6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篇，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JCR2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区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1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篇，总影响因子：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54.292 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），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EI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论文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3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篇（一作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1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篇），中文核心期刊论文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2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篇，申请发明专利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5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件、授权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3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件。</a:t>
            </a:r>
            <a:endParaRPr kumimoji="1" lang="en-US" altLang="zh-CN" sz="2400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 marL="342900" indent="-342900">
              <a:spcBef>
                <a:spcPct val="30000"/>
              </a:spcBef>
              <a:buFont typeface="Wingdings" panose="05000000000000000000" pitchFamily="2" charset="2"/>
              <a:buChar char="Ø"/>
            </a:pPr>
            <a:endParaRPr kumimoji="1" lang="en-US" altLang="zh-CN" sz="2400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3">
            <a:extLst>
              <a:ext uri="{FF2B5EF4-FFF2-40B4-BE49-F238E27FC236}">
                <a16:creationId xmlns:a16="http://schemas.microsoft.com/office/drawing/2014/main" id="{2C82CCEF-5369-4202-8CB7-F7B145AD44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260350"/>
            <a:ext cx="7993384" cy="461665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400" dirty="0">
                <a:solidFill>
                  <a:srgbClr val="FFCC00"/>
                </a:solidFill>
                <a:latin typeface="Times New Roman" pitchFamily="18" charset="0"/>
              </a:rPr>
              <a:t>高宁</a:t>
            </a:r>
            <a:r>
              <a:rPr lang="en-US" altLang="zh-CN" sz="2400" dirty="0">
                <a:solidFill>
                  <a:srgbClr val="FFCC00"/>
                </a:solidFill>
                <a:latin typeface="Times New Roman" pitchFamily="18" charset="0"/>
              </a:rPr>
              <a:t>    </a:t>
            </a:r>
            <a:r>
              <a:rPr lang="zh-CN" altLang="en-US" sz="2400" dirty="0">
                <a:solidFill>
                  <a:srgbClr val="FFCC00"/>
                </a:solidFill>
                <a:latin typeface="Times New Roman" pitchFamily="18" charset="0"/>
              </a:rPr>
              <a:t>网络空间安全学院</a:t>
            </a:r>
            <a:r>
              <a:rPr lang="zh-CN" altLang="en-US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            其他亮点工作</a:t>
            </a:r>
          </a:p>
        </p:txBody>
      </p:sp>
      <p:sp>
        <p:nvSpPr>
          <p:cNvPr id="2" name="Text Box 4">
            <a:extLst>
              <a:ext uri="{FF2B5EF4-FFF2-40B4-BE49-F238E27FC236}">
                <a16:creationId xmlns:a16="http://schemas.microsoft.com/office/drawing/2014/main" id="{BE5E2CF0-D55A-337E-E026-29E4CB0396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740625"/>
            <a:ext cx="8244904" cy="6144759"/>
          </a:xfrm>
          <a:prstGeom prst="rect">
            <a:avLst/>
          </a:prstGeom>
          <a:noFill/>
          <a:ln>
            <a:noFill/>
          </a:ln>
          <a:effectLst>
            <a:outerShdw dist="35921" dir="2700000" sy="50000" kx="2115830" algn="bl" rotWithShape="0">
              <a:srgbClr val="C0C0C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30000"/>
              </a:spcBef>
            </a:pPr>
            <a:r>
              <a:rPr lang="zh-CN" altLang="en-US" sz="23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亮点成果：</a:t>
            </a:r>
            <a:endParaRPr lang="en-US" altLang="zh-CN" sz="2300" b="1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 marL="342900" indent="-342900">
              <a:spcBef>
                <a:spcPct val="30000"/>
              </a:spcBef>
              <a:buFont typeface="Wingdings" panose="05000000000000000000" pitchFamily="2" charset="2"/>
              <a:buChar char="Ø"/>
            </a:pPr>
            <a:r>
              <a:rPr kumimoji="1" lang="zh-CN" altLang="en-US" sz="23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将深度强化学习引入无线通信解决安全问题，</a:t>
            </a:r>
            <a:r>
              <a:rPr lang="zh-CN" altLang="en-US" sz="23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构建出通信领域普适性的神经网络框架</a:t>
            </a:r>
            <a:r>
              <a:rPr kumimoji="1" lang="zh-CN" altLang="en-US" sz="23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，后续被领域同行在</a:t>
            </a:r>
            <a:r>
              <a:rPr kumimoji="1" lang="en-US" altLang="zh-CN" sz="23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6G</a:t>
            </a:r>
            <a:r>
              <a:rPr kumimoji="1" lang="zh-CN" altLang="en-US" sz="23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多种无线应用场景中正迁移使用。</a:t>
            </a:r>
            <a:endParaRPr kumimoji="1" lang="en-US" altLang="zh-CN" sz="2300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 marL="342900" indent="-342900">
              <a:spcBef>
                <a:spcPct val="30000"/>
              </a:spcBef>
              <a:buFont typeface="Wingdings" panose="05000000000000000000" pitchFamily="2" charset="2"/>
              <a:buChar char="Ø"/>
            </a:pPr>
            <a:r>
              <a:rPr kumimoji="1" lang="zh-CN" altLang="en-US" sz="23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提出</a:t>
            </a:r>
            <a:r>
              <a:rPr kumimoji="1" lang="en-US" altLang="zh-CN" sz="23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RIS</a:t>
            </a:r>
            <a:r>
              <a:rPr kumimoji="1" lang="zh-CN" altLang="en-US" sz="23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（可重构智能表面）辅助的无线内生安全设计理念，与金石教授共同</a:t>
            </a:r>
            <a:r>
              <a:rPr lang="zh-CN" altLang="en-US" sz="23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研制出</a:t>
            </a:r>
            <a:r>
              <a:rPr lang="en-US" altLang="zh-CN" sz="23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RIS</a:t>
            </a:r>
            <a:r>
              <a:rPr lang="zh-CN" altLang="en-US" sz="23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辅助的物理层密钥生成原型验证系统。</a:t>
            </a:r>
            <a:endParaRPr lang="en-US" altLang="zh-CN" sz="2300" b="1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>
              <a:spcBef>
                <a:spcPct val="30000"/>
              </a:spcBef>
            </a:pPr>
            <a:r>
              <a:rPr lang="zh-CN" altLang="en-US" sz="23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成果转化：</a:t>
            </a:r>
            <a:endParaRPr lang="en-US" altLang="zh-CN" sz="2300" b="1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 marL="342900" indent="-342900">
              <a:spcBef>
                <a:spcPct val="30000"/>
              </a:spcBef>
              <a:buFont typeface="Wingdings" panose="05000000000000000000" pitchFamily="2" charset="2"/>
              <a:buChar char="Ø"/>
            </a:pPr>
            <a:r>
              <a:rPr lang="zh-CN" altLang="en-US" sz="23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超低能耗安全接入技术</a:t>
            </a:r>
            <a:r>
              <a:rPr kumimoji="1" lang="zh-CN" altLang="en-US" sz="23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应用于中国工业互联网研究院大数据资源管理平台建设中，为</a:t>
            </a:r>
            <a:r>
              <a:rPr lang="en-US" altLang="zh-CN" sz="23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1000</a:t>
            </a:r>
            <a:r>
              <a:rPr lang="zh-CN" altLang="en-US" sz="23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余家企业</a:t>
            </a:r>
            <a:r>
              <a:rPr kumimoji="1" lang="zh-CN" altLang="en-US" sz="23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提供了运行安全、能耗环保等系列应用服务，为政府掌握区域工业经济运行情况、重大事件预判预警提供了技术支撑服务。</a:t>
            </a:r>
            <a:endParaRPr kumimoji="1" lang="en-US" altLang="zh-CN" sz="2300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>
              <a:spcBef>
                <a:spcPct val="30000"/>
              </a:spcBef>
            </a:pPr>
            <a:r>
              <a:rPr lang="zh-CN" altLang="en-US" sz="23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科研获奖：</a:t>
            </a:r>
            <a:endParaRPr lang="en-US" altLang="zh-CN" sz="2300" b="1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 marL="342900" indent="-342900">
              <a:spcBef>
                <a:spcPct val="30000"/>
              </a:spcBef>
              <a:buFont typeface="Wingdings" panose="05000000000000000000" pitchFamily="2" charset="2"/>
              <a:buChar char="Ø"/>
            </a:pPr>
            <a:r>
              <a:rPr kumimoji="1" lang="zh-CN" altLang="en-US" sz="23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获</a:t>
            </a:r>
            <a:r>
              <a:rPr kumimoji="1" lang="en-US" altLang="zh-CN" sz="23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2023</a:t>
            </a:r>
            <a:r>
              <a:rPr kumimoji="1" lang="zh-CN" altLang="en-US" sz="23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年度中国指挥与控制学会科学技术进步二等奖</a:t>
            </a:r>
            <a:endParaRPr kumimoji="1" lang="en-US" altLang="zh-CN" sz="2300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 marL="342900" indent="-342900">
              <a:spcBef>
                <a:spcPct val="30000"/>
              </a:spcBef>
              <a:buFont typeface="Wingdings" panose="05000000000000000000" pitchFamily="2" charset="2"/>
              <a:buChar char="Ø"/>
            </a:pPr>
            <a:r>
              <a:rPr kumimoji="1" lang="zh-CN" altLang="en-US" sz="23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获</a:t>
            </a:r>
            <a:r>
              <a:rPr kumimoji="1" lang="en-US" altLang="zh-CN" sz="23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2022</a:t>
            </a:r>
            <a:r>
              <a:rPr kumimoji="1" lang="zh-CN" altLang="en-US" sz="23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年度</a:t>
            </a:r>
            <a:r>
              <a:rPr kumimoji="1" lang="en-US" altLang="zh-CN" sz="23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《</a:t>
            </a:r>
            <a:r>
              <a:rPr kumimoji="1" lang="zh-CN" altLang="en-US" sz="23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电子与信息学报</a:t>
            </a:r>
            <a:r>
              <a:rPr kumimoji="1" lang="en-US" altLang="zh-CN" sz="23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》</a:t>
            </a:r>
            <a:r>
              <a:rPr kumimoji="1" lang="zh-CN" altLang="en-US" sz="23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优秀审稿人</a:t>
            </a:r>
            <a:endParaRPr kumimoji="1" lang="en-US" altLang="zh-CN" sz="2300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55178142"/>
      </p:ext>
    </p:extLst>
  </p:cSld>
  <p:clrMapOvr>
    <a:masterClrMapping/>
  </p:clrMapOvr>
</p:sld>
</file>

<file path=ppt/theme/theme1.xml><?xml version="1.0" encoding="utf-8"?>
<a:theme xmlns:a="http://schemas.openxmlformats.org/drawingml/2006/main" name="1">
  <a:themeElements>
    <a:clrScheme name="1 1">
      <a:dk1>
        <a:srgbClr val="000000"/>
      </a:dk1>
      <a:lt1>
        <a:srgbClr val="FFFFFF"/>
      </a:lt1>
      <a:dk2>
        <a:srgbClr val="3333FF"/>
      </a:dk2>
      <a:lt2>
        <a:srgbClr val="00FFFF"/>
      </a:lt2>
      <a:accent1>
        <a:srgbClr val="00CCCC"/>
      </a:accent1>
      <a:accent2>
        <a:srgbClr val="6666FF"/>
      </a:accent2>
      <a:accent3>
        <a:srgbClr val="ADADFF"/>
      </a:accent3>
      <a:accent4>
        <a:srgbClr val="DADADA"/>
      </a:accent4>
      <a:accent5>
        <a:srgbClr val="AAE2E2"/>
      </a:accent5>
      <a:accent6>
        <a:srgbClr val="5C5CE7"/>
      </a:accent6>
      <a:hlink>
        <a:srgbClr val="CCCCFF"/>
      </a:hlink>
      <a:folHlink>
        <a:srgbClr val="CC99FF"/>
      </a:folHlink>
    </a:clrScheme>
    <a:fontScheme name="1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 1">
        <a:dk1>
          <a:srgbClr val="000000"/>
        </a:dk1>
        <a:lt1>
          <a:srgbClr val="FFFFFF"/>
        </a:lt1>
        <a:dk2>
          <a:srgbClr val="3333FF"/>
        </a:dk2>
        <a:lt2>
          <a:srgbClr val="00FFFF"/>
        </a:lt2>
        <a:accent1>
          <a:srgbClr val="00CCCC"/>
        </a:accent1>
        <a:accent2>
          <a:srgbClr val="6666FF"/>
        </a:accent2>
        <a:accent3>
          <a:srgbClr val="ADADFF"/>
        </a:accent3>
        <a:accent4>
          <a:srgbClr val="DADADA"/>
        </a:accent4>
        <a:accent5>
          <a:srgbClr val="AAE2E2"/>
        </a:accent5>
        <a:accent6>
          <a:srgbClr val="5C5CE7"/>
        </a:accent6>
        <a:hlink>
          <a:srgbClr val="CCCC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 2">
        <a:dk1>
          <a:srgbClr val="000000"/>
        </a:dk1>
        <a:lt1>
          <a:srgbClr val="CCECFF"/>
        </a:lt1>
        <a:dk2>
          <a:srgbClr val="330099"/>
        </a:dk2>
        <a:lt2>
          <a:srgbClr val="0099CC"/>
        </a:lt2>
        <a:accent1>
          <a:srgbClr val="009999"/>
        </a:accent1>
        <a:accent2>
          <a:srgbClr val="FF99CC"/>
        </a:accent2>
        <a:accent3>
          <a:srgbClr val="E2F4FF"/>
        </a:accent3>
        <a:accent4>
          <a:srgbClr val="000000"/>
        </a:accent4>
        <a:accent5>
          <a:srgbClr val="AACACA"/>
        </a:accent5>
        <a:accent6>
          <a:srgbClr val="E78AB9"/>
        </a:accent6>
        <a:hlink>
          <a:srgbClr val="6600CC"/>
        </a:hlink>
        <a:folHlink>
          <a:srgbClr val="3366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 3">
        <a:dk1>
          <a:srgbClr val="000000"/>
        </a:dk1>
        <a:lt1>
          <a:srgbClr val="FFFFFF"/>
        </a:lt1>
        <a:dk2>
          <a:srgbClr val="000000"/>
        </a:dk2>
        <a:lt2>
          <a:srgbClr val="CBCBCB"/>
        </a:lt2>
        <a:accent1>
          <a:srgbClr val="B2B2B2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C8C8C8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997</TotalTime>
  <Words>599</Words>
  <Application>Microsoft Office PowerPoint</Application>
  <PresentationFormat>全屏显示(4:3)</PresentationFormat>
  <Paragraphs>44</Paragraphs>
  <Slides>5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2" baseType="lpstr">
      <vt:lpstr>黑体</vt:lpstr>
      <vt:lpstr>华文宋体</vt:lpstr>
      <vt:lpstr>Arial</vt:lpstr>
      <vt:lpstr>Calibri</vt:lpstr>
      <vt:lpstr>Times New Roman</vt:lpstr>
      <vt:lpstr>Wingdings</vt:lpstr>
      <vt:lpstr>1</vt:lpstr>
      <vt:lpstr>网络空间安全学院 </vt:lpstr>
      <vt:lpstr>PowerPoint 演示文稿</vt:lpstr>
      <vt:lpstr>PowerPoint 演示文稿</vt:lpstr>
      <vt:lpstr>PowerPoint 演示文稿</vt:lpstr>
      <vt:lpstr>PowerPoint 演示文稿</vt:lpstr>
    </vt:vector>
  </TitlesOfParts>
  <Company>doem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北京工业大学</dc:title>
  <dc:creator>nsfc</dc:creator>
  <cp:lastModifiedBy>gaoning</cp:lastModifiedBy>
  <cp:revision>91</cp:revision>
  <dcterms:created xsi:type="dcterms:W3CDTF">2006-07-18T00:09:42Z</dcterms:created>
  <dcterms:modified xsi:type="dcterms:W3CDTF">2023-06-27T03:09:49Z</dcterms:modified>
</cp:coreProperties>
</file>